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7FB4741A_789B6DD2.xml" ContentType="application/vnd.ms-powerpoint.comments+xml"/>
  <Override PartName="/ppt/theme/theme4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</p:sldMasterIdLst>
  <p:notesMasterIdLst>
    <p:notesMasterId r:id="rId30"/>
  </p:notesMasterIdLst>
  <p:sldIdLst>
    <p:sldId id="284" r:id="rId4"/>
    <p:sldId id="286" r:id="rId5"/>
    <p:sldId id="1108" r:id="rId6"/>
    <p:sldId id="2142532633" r:id="rId7"/>
    <p:sldId id="6725" r:id="rId8"/>
    <p:sldId id="6724" r:id="rId9"/>
    <p:sldId id="2142532624" r:id="rId10"/>
    <p:sldId id="2142532631" r:id="rId11"/>
    <p:sldId id="2142532623" r:id="rId12"/>
    <p:sldId id="2142532626" r:id="rId13"/>
    <p:sldId id="2142532618" r:id="rId14"/>
    <p:sldId id="1109" r:id="rId15"/>
    <p:sldId id="296" r:id="rId16"/>
    <p:sldId id="2142532634" r:id="rId17"/>
    <p:sldId id="1107" r:id="rId18"/>
    <p:sldId id="2142532619" r:id="rId19"/>
    <p:sldId id="2142532621" r:id="rId20"/>
    <p:sldId id="2142532622" r:id="rId21"/>
    <p:sldId id="291" r:id="rId22"/>
    <p:sldId id="2142532632" r:id="rId23"/>
    <p:sldId id="2142532635" r:id="rId24"/>
    <p:sldId id="301" r:id="rId25"/>
    <p:sldId id="2142532636" r:id="rId26"/>
    <p:sldId id="2142532580" r:id="rId27"/>
    <p:sldId id="2142532637" r:id="rId28"/>
    <p:sldId id="214253261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5C8928-1518-4D21-E498-2C503B3957D0}" name="Baptiste LE-PAULOUE" initials="BL" userId="S::baptiste.le-pauloue@iledefrance-mobilites.fr::cf24f43d-883d-4a81-8645-1327b32593a4" providerId="AD"/>
  <p188:author id="{7DB2634D-1851-4DDB-5EBA-1E43210491A3}" name="Aurelien CHUSSEAU" initials="AC" userId="S::aurelien.chusseau@iledefrance-mobilites.fr::0d5f6c60-14ad-49bb-8ee3-55109808c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E6DD6-A22E-4395-A8B2-F7F668F5C281}" v="18" dt="2026-05-18T15:13:25.543"/>
    <p1510:client id="{AFEC6FD3-C04C-47F4-8C2D-8511227A5A31}" v="22" dt="2026-05-18T14:38:31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modernComment_7FB4741A_789B6D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715D11-0FA2-4A5E-A45D-5FA1150E58D2}" authorId="{7DB2634D-1851-4DDB-5EBA-1E43210491A3}" created="2026-05-13T09:06:53.25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23452114" sldId="2142532634"/>
      <ac:spMk id="2" creationId="{52876E34-DCEC-C817-1EB0-5280DED6E5B0}"/>
      <ac:txMk cp="0" len="7">
        <ac:context len="8" hash="406573599"/>
      </ac:txMk>
    </ac:txMkLst>
    <p188:pos x="2805697" y="870714"/>
    <p188:txBody>
      <a:bodyPr/>
      <a:lstStyle/>
      <a:p>
        <a:r>
          <a:rPr lang="fr-FR"/>
          <a:t>Diapos qui suivent seront masquées. On serait amené à les afficher uniquement si un visuel/support en annexes nous permettrait d’appuyer nos réponses lors de la session de Questions/Réponses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A0FDD-B785-4EAA-9C1C-DCC6FBBF1FAC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7C9-934F-4B10-AD9C-B540D0624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Aurélien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7727-6DED-2749-826D-2FDFBE11843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30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385CA30-1FA1-CA27-08AC-57B8C759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73F4F11E-9A2C-8AA3-9A1D-F0120D305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8738C8E9-FA36-28A3-2C53-F8F985A24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Claire</a:t>
            </a:r>
          </a:p>
        </p:txBody>
      </p:sp>
    </p:spTree>
    <p:extLst>
      <p:ext uri="{BB962C8B-B14F-4D97-AF65-F5344CB8AC3E}">
        <p14:creationId xmlns:p14="http://schemas.microsoft.com/office/powerpoint/2010/main" val="279790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7727-6DED-2749-826D-2FDFBE11843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24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3CAD1-0AAF-2435-6213-75EA4432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520AD3-E922-4C59-2603-40C0EDF3E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A7F8F8-B57B-897B-71CF-6771B35E1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5B6B53-4A4F-0D7D-05DB-96B88C3AB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07727-6DED-2749-826D-2FDFBE1184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8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Baptiste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4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5107166-6A37-EE2C-E61F-D31C2E43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22EF4596-31A4-D93E-B2DD-A08BC95358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0C41B49B-D5FE-4BFF-3A33-77D87973DE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Baptiste</a:t>
            </a:r>
          </a:p>
        </p:txBody>
      </p:sp>
    </p:spTree>
    <p:extLst>
      <p:ext uri="{BB962C8B-B14F-4D97-AF65-F5344CB8AC3E}">
        <p14:creationId xmlns:p14="http://schemas.microsoft.com/office/powerpoint/2010/main" val="81286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433A7DC8-3D9A-68FB-A60E-245F6B88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88B0DD12-0575-6276-3235-15C918A1B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04014FD5-BFF4-5707-F0B1-40CB72D9E5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Baptiste</a:t>
            </a:r>
          </a:p>
        </p:txBody>
      </p:sp>
    </p:spTree>
    <p:extLst>
      <p:ext uri="{BB962C8B-B14F-4D97-AF65-F5344CB8AC3E}">
        <p14:creationId xmlns:p14="http://schemas.microsoft.com/office/powerpoint/2010/main" val="192279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BB1C5555-801E-576D-15FA-C9714929E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75C24899-D897-B2DF-4C25-D299C5813D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E40E1DB5-844A-5DD9-6321-3D37404251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Baptiste</a:t>
            </a:r>
          </a:p>
        </p:txBody>
      </p:sp>
    </p:spTree>
    <p:extLst>
      <p:ext uri="{BB962C8B-B14F-4D97-AF65-F5344CB8AC3E}">
        <p14:creationId xmlns:p14="http://schemas.microsoft.com/office/powerpoint/2010/main" val="4041548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Baptiste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77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95E77009-0DEA-2A85-0929-8D176568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9220362A-ED19-1C64-0846-29305FFD74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3E8D8225-9FAC-FCFE-5224-8546096707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Baptiste</a:t>
            </a:r>
          </a:p>
        </p:txBody>
      </p:sp>
    </p:spTree>
    <p:extLst>
      <p:ext uri="{BB962C8B-B14F-4D97-AF65-F5344CB8AC3E}">
        <p14:creationId xmlns:p14="http://schemas.microsoft.com/office/powerpoint/2010/main" val="755388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A2328-6B75-D56D-BEBA-EB7C591A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A100E7-394D-FD33-A1F0-E11262214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0ADCA7-BCAB-2804-5644-995FA23EC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Baptiste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D95F53-87BA-5906-932D-78398BCBD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Aurélien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7727-6DED-2749-826D-2FDFBE11843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165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Aurélien</a:t>
            </a:r>
          </a:p>
          <a:p>
            <a:endParaRPr lang="fr-FR" dirty="0"/>
          </a:p>
          <a:p>
            <a:r>
              <a:rPr lang="fr-FR" dirty="0"/>
              <a:t>Note ; 5520 </a:t>
            </a:r>
            <a:r>
              <a:rPr lang="fr-FR" dirty="0" err="1"/>
              <a:t>veh</a:t>
            </a:r>
            <a:r>
              <a:rPr lang="fr-FR" dirty="0"/>
              <a:t> labélisés : dont 4700 scooters, et seulement 376 voitures en boucle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9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6054-2D94-B551-08F7-B1AD7C63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26B2D4-B4C5-5BAF-8996-6F9AC01ED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636F33-CDFD-2E2A-4BCF-36F9FBC47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Baptiste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EC3AA4-7C20-E964-BB4E-19DB114C8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3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B2B1A51A-658F-6F72-A584-BB35CE9B9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AF11AF31-95E4-EA24-4264-1B41E37E9E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E732DC95-A0F7-5EAA-1062-328435933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Aurélien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Note 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PROFIL TYPE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 err="1"/>
              <a:t>Autopartageurs</a:t>
            </a:r>
            <a:r>
              <a:rPr lang="fr-FR" dirty="0"/>
              <a:t> en boucle sont plus multimodaux et intermodaux que la moyenne : </a:t>
            </a:r>
            <a:r>
              <a:rPr lang="fr-FR" b="1" dirty="0"/>
              <a:t>utilisent fréquemment </a:t>
            </a:r>
            <a:r>
              <a:rPr lang="fr-FR" dirty="0"/>
              <a:t>(càd </a:t>
            </a:r>
            <a:r>
              <a:rPr lang="fr-FR" b="1" dirty="0"/>
              <a:t>min 5 fois/semaine</a:t>
            </a:r>
            <a:r>
              <a:rPr lang="fr-FR" dirty="0"/>
              <a:t>) </a:t>
            </a:r>
            <a:r>
              <a:rPr lang="fr-FR" b="1" dirty="0"/>
              <a:t>transports en commun </a:t>
            </a:r>
            <a:r>
              <a:rPr lang="fr-FR" dirty="0"/>
              <a:t>(</a:t>
            </a:r>
            <a:r>
              <a:rPr lang="fr-FR" b="1" dirty="0"/>
              <a:t>38%</a:t>
            </a:r>
            <a:r>
              <a:rPr lang="fr-FR" dirty="0"/>
              <a:t>) et les </a:t>
            </a:r>
            <a:r>
              <a:rPr lang="fr-FR" b="1" dirty="0"/>
              <a:t>modes actifs </a:t>
            </a:r>
            <a:r>
              <a:rPr lang="fr-FR" dirty="0"/>
              <a:t>(marche, vélo : </a:t>
            </a:r>
            <a:r>
              <a:rPr lang="fr-FR" b="1" dirty="0"/>
              <a:t>56%</a:t>
            </a:r>
            <a:r>
              <a:rPr lang="fr-FR" dirty="0"/>
              <a:t>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460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3398B-4A63-8800-DA5F-9CE1ACDE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9F72CA-0460-4014-D3D5-571455C7C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349B25D-0855-F1FB-4C43-F9C8E524E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Baptiste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6FC898-F3E4-9E15-968C-2A297F043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627C9-934F-4B10-AD9C-B540D0624F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48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136C6341-CE7D-C9F6-DD1B-8F62E2B3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A1FCBB42-81B6-FFDD-D8D8-A42410AF9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D27ACD67-D110-1E18-954F-33919B4A8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Claire</a:t>
            </a:r>
          </a:p>
        </p:txBody>
      </p:sp>
    </p:spTree>
    <p:extLst>
      <p:ext uri="{BB962C8B-B14F-4D97-AF65-F5344CB8AC3E}">
        <p14:creationId xmlns:p14="http://schemas.microsoft.com/office/powerpoint/2010/main" val="1760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Aurélien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627C9-934F-4B10-AD9C-B540D0624F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5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95A0E61-875D-69D8-22C1-DA0479AD9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76236278-474E-ED84-96F6-260F15E19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B232FA97-094C-6EE7-B506-048D24F9F2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i="0" dirty="0">
                <a:latin typeface="Aptos" panose="020B0004020202020204" pitchFamily="34" charset="0"/>
              </a:rPr>
              <a:t>Aurélien</a:t>
            </a:r>
            <a:endParaRPr lang="fr-FR" sz="1200" i="0" u="non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84CCC585-A3CD-CD3A-9661-F493FEDA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D4F184D9-949D-D826-7543-DC35126F7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1A5B15B0-4CE1-93A6-D06D-EC02B70BA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i="0" dirty="0">
                <a:latin typeface="Aptos" panose="020B0004020202020204" pitchFamily="34" charset="0"/>
              </a:rPr>
              <a:t>Aurélien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lang="fr-FR" sz="1200" i="1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i="1" dirty="0">
                <a:latin typeface="Aptos" panose="020B0004020202020204" pitchFamily="34" charset="0"/>
              </a:rPr>
              <a:t>Cette carte (issues des relevés 2023) intègre les véhicules labélisés ainsi que l’offre d’Europcar On </a:t>
            </a:r>
            <a:r>
              <a:rPr lang="fr-FR" sz="1200" i="1" dirty="0" err="1">
                <a:latin typeface="Aptos" panose="020B0004020202020204" pitchFamily="34" charset="0"/>
              </a:rPr>
              <a:t>Demand</a:t>
            </a:r>
            <a:r>
              <a:rPr lang="fr-FR" sz="1200" i="1" dirty="0">
                <a:latin typeface="Aptos" panose="020B0004020202020204" pitchFamily="34" charset="0"/>
              </a:rPr>
              <a:t> (boucle non labélisée), mais n’intègre pas l’offre de scooters et de voitures en libre-service</a:t>
            </a:r>
            <a:endParaRPr lang="fr-FR" sz="1200" i="1" u="sng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lang="fr-FR" sz="1200" i="1" u="sng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i="1" u="sng" dirty="0">
                <a:latin typeface="Aptos" panose="020B0004020202020204" pitchFamily="34" charset="0"/>
              </a:rPr>
              <a:t>Bien préciser la date de la carte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lang="fr-FR" sz="1200" i="1" u="sng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i="0" u="none" dirty="0">
                <a:latin typeface="Aptos" panose="020B0004020202020204" pitchFamily="34" charset="0"/>
              </a:rPr>
              <a:t>Baisse générale observée depuis</a:t>
            </a:r>
          </a:p>
        </p:txBody>
      </p:sp>
    </p:spTree>
    <p:extLst>
      <p:ext uri="{BB962C8B-B14F-4D97-AF65-F5344CB8AC3E}">
        <p14:creationId xmlns:p14="http://schemas.microsoft.com/office/powerpoint/2010/main" val="416868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9FEB2123-E80A-7E44-F53A-3FB21F63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0D0C5AB0-8868-0AFE-2572-2EEEFD4284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2EB1BFB9-8527-7B42-14B8-253537D608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Aurélien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365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D3CA1A9-E29A-4978-1C18-55819572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8CFDF9CB-C381-7D91-2B80-FA71B665A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CDD0AC50-2993-A327-43CC-ED6D5F027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Baptiste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618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4FA29CAC-5682-038D-C958-52064E8A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4cc9f8d8f_0_90:notes">
            <a:extLst>
              <a:ext uri="{FF2B5EF4-FFF2-40B4-BE49-F238E27FC236}">
                <a16:creationId xmlns:a16="http://schemas.microsoft.com/office/drawing/2014/main" id="{04014115-B225-B690-FA8E-20C25A728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4cc9f8d8f_0_90:notes">
            <a:extLst>
              <a:ext uri="{FF2B5EF4-FFF2-40B4-BE49-F238E27FC236}">
                <a16:creationId xmlns:a16="http://schemas.microsoft.com/office/drawing/2014/main" id="{F1D2DB50-31D1-4547-26B1-EB2B467E9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fr-FR" dirty="0"/>
              <a:t>Baptiste</a:t>
            </a:r>
          </a:p>
        </p:txBody>
      </p:sp>
    </p:spTree>
    <p:extLst>
      <p:ext uri="{BB962C8B-B14F-4D97-AF65-F5344CB8AC3E}">
        <p14:creationId xmlns:p14="http://schemas.microsoft.com/office/powerpoint/2010/main" val="286542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627C9-934F-4B10-AD9C-B540D0624F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4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0D6D8-E129-2A9A-8358-61A9FBCD3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4FC510-E346-37FD-F89D-EBCC0FB10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EF985-13DD-47C7-F8E7-3396C929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0363E-FF6D-102A-53B3-82783618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98C2E-EAA9-B4DB-60EB-20EFEBF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B0F88-4F12-4473-511E-9E970805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79FD8B-8006-A6E0-A275-7F1B9E5A8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3CC26-D7DC-3B83-5CBA-461A0E0D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4E0FFA-D892-1297-BD1D-FEACAA7E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84D16-1748-A346-65F0-F6D85E54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C5AC39-1299-5C5F-8818-73216A730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3CE315-7251-0583-3CC0-DEE205AF4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7CDC2-04D1-C9EE-71DD-A71870E8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C9C4F-4E6C-E73D-FB89-D019AD56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0F098-1C05-5C0F-41B4-2C856B4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78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0F77D328-99A5-CBA3-CE77-D93BA5BF4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84045" y="1734671"/>
            <a:ext cx="6735192" cy="1694330"/>
          </a:xfrm>
          <a:prstGeom prst="rect">
            <a:avLst/>
          </a:prstGeom>
        </p:spPr>
        <p:txBody>
          <a:bodyPr/>
          <a:lstStyle>
            <a:lvl1pPr>
              <a:defRPr sz="5601" b="1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Nom du </a:t>
            </a:r>
            <a:r>
              <a:rPr dirty="0" err="1"/>
              <a:t>projet</a:t>
            </a:r>
            <a:endParaRPr dirty="0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DEA6284-7AF0-59EA-FC05-947C1F29611F}"/>
              </a:ext>
            </a:extLst>
          </p:cNvPr>
          <p:cNvSpPr/>
          <p:nvPr userDrawn="1"/>
        </p:nvSpPr>
        <p:spPr>
          <a:xfrm>
            <a:off x="1" y="0"/>
            <a:ext cx="4239768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accent1"/>
              </a:solidFill>
            </a:endParaRPr>
          </a:p>
        </p:txBody>
      </p:sp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52490523-4DF4-1B33-2D14-69ED5AAED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2" y="5817659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D46089D-2C14-E5C4-832B-10AB94AEF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4045" y="3985006"/>
            <a:ext cx="6735192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4500" b="0" kern="1200" dirty="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 algn="ctr">
              <a:buNone/>
              <a:defRPr sz="1001"/>
            </a:lvl2pPr>
            <a:lvl3pPr marL="457186" indent="0" algn="ctr">
              <a:buNone/>
              <a:defRPr sz="899"/>
            </a:lvl3pPr>
            <a:lvl4pPr marL="685777" indent="0" algn="ctr">
              <a:buNone/>
              <a:defRPr sz="800"/>
            </a:lvl4pPr>
            <a:lvl5pPr marL="914369" indent="0" algn="ctr">
              <a:buNone/>
              <a:defRPr sz="800"/>
            </a:lvl5pPr>
            <a:lvl6pPr marL="1142963" indent="0" algn="ctr">
              <a:buNone/>
              <a:defRPr sz="800"/>
            </a:lvl6pPr>
            <a:lvl7pPr marL="1371554" indent="0" algn="ctr">
              <a:buNone/>
              <a:defRPr sz="800"/>
            </a:lvl7pPr>
            <a:lvl8pPr marL="1600148" indent="0" algn="ctr">
              <a:buNone/>
              <a:defRPr sz="800"/>
            </a:lvl8pPr>
            <a:lvl9pPr marL="1828740" indent="0" algn="ctr">
              <a:buNone/>
              <a:defRPr sz="800"/>
            </a:lvl9pPr>
          </a:lstStyle>
          <a:p>
            <a:r>
              <a:rPr lang="fr-FR" dirty="0"/>
              <a:t>Sous-titre (optionnel)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C838EA8-E5F5-8E9A-09C2-B6415693D3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43802" y="5817659"/>
            <a:ext cx="2375435" cy="47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750" kern="1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pPr algn="r"/>
            <a:r>
              <a:rPr lang="fr-FR" dirty="0">
                <a:solidFill>
                  <a:schemeClr val="tx2"/>
                </a:solidFill>
              </a:rPr>
              <a:t>XX/XX/XXXX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8BAC0382-E96A-51A5-1DD8-ADF99A3809C9}"/>
              </a:ext>
            </a:extLst>
          </p:cNvPr>
          <p:cNvSpPr txBox="1">
            <a:spLocks/>
          </p:cNvSpPr>
          <p:nvPr userDrawn="1"/>
        </p:nvSpPr>
        <p:spPr>
          <a:xfrm>
            <a:off x="4884045" y="3295352"/>
            <a:ext cx="6735192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5601" dirty="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50927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-v court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3A48696C-F4D3-8321-D3F4-7C6A00E72B1C}"/>
              </a:ext>
            </a:extLst>
          </p:cNvPr>
          <p:cNvSpPr txBox="1"/>
          <p:nvPr userDrawn="1"/>
        </p:nvSpPr>
        <p:spPr>
          <a:xfrm>
            <a:off x="572766" y="319617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 dirty="0">
                <a:solidFill>
                  <a:srgbClr val="67B3E4"/>
                </a:solidFill>
              </a:rPr>
              <a:t>Sommaire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D6C51A6-4F71-ADA6-A3A8-F8104BB0B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4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DF33DB8-DC39-756C-E5A5-CBBE82C970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5" y="3426446"/>
            <a:ext cx="6057068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 algn="ctr">
              <a:buNone/>
              <a:defRPr sz="1001"/>
            </a:lvl2pPr>
            <a:lvl3pPr marL="457186" indent="0" algn="ctr">
              <a:buNone/>
              <a:defRPr sz="899"/>
            </a:lvl3pPr>
            <a:lvl4pPr marL="685777" indent="0" algn="ctr">
              <a:buNone/>
              <a:defRPr sz="800"/>
            </a:lvl4pPr>
            <a:lvl5pPr marL="914369" indent="0" algn="ctr">
              <a:buNone/>
              <a:defRPr sz="800"/>
            </a:lvl5pPr>
            <a:lvl6pPr marL="1142963" indent="0" algn="ctr">
              <a:buNone/>
              <a:defRPr sz="800"/>
            </a:lvl6pPr>
            <a:lvl7pPr marL="1371554" indent="0" algn="ctr">
              <a:buNone/>
              <a:defRPr sz="800"/>
            </a:lvl7pPr>
            <a:lvl8pPr marL="1600148" indent="0" algn="ctr">
              <a:buNone/>
              <a:defRPr sz="800"/>
            </a:lvl8pPr>
            <a:lvl9pPr marL="1828740" indent="0" algn="ctr">
              <a:buNone/>
              <a:defRPr sz="800"/>
            </a:lvl9pPr>
          </a:lstStyle>
          <a:p>
            <a:r>
              <a:rPr lang="fr-FR" dirty="0"/>
              <a:t>2.1 Titre Sous partie</a:t>
            </a:r>
          </a:p>
          <a:p>
            <a:r>
              <a:rPr lang="fr-FR" dirty="0"/>
              <a:t>2.2 Titre Sous partie</a:t>
            </a:r>
          </a:p>
          <a:p>
            <a:r>
              <a:rPr lang="fr-FR" dirty="0"/>
              <a:t>2.3 Titre Sous partie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11E7DCC-42F7-CB13-839C-81110C45C36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4" y="1783046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1.1 Titre Sous partie</a:t>
            </a:r>
          </a:p>
          <a:p>
            <a:r>
              <a:rPr lang="fr-FR" dirty="0"/>
              <a:t>1.2 Titre Sous partie</a:t>
            </a:r>
          </a:p>
          <a:p>
            <a:r>
              <a:rPr lang="fr-FR" dirty="0"/>
              <a:t>1.3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AED1CD2-F636-36FC-042E-8EFF1D493BB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4" y="5062701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3.1 Titre Sous partie</a:t>
            </a:r>
          </a:p>
          <a:p>
            <a:r>
              <a:rPr lang="fr-FR" dirty="0"/>
              <a:t>3.2 Titre Sous partie</a:t>
            </a:r>
          </a:p>
          <a:p>
            <a:r>
              <a:rPr lang="fr-FR" dirty="0"/>
              <a:t>3.3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B7057CF-36DB-09E2-8BBC-C79088ED65D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27210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908C2A-161D-32E3-3F40-0168DC8A52D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827210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AA4D640-1BB1-2526-A7EE-EF477D847DD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827210" y="5062701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1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2BA383-4482-A1AC-0A4E-FBBE6A90EC0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4" y="1198208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01 Titre partie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2B466675-A2D9-49F6-9B65-C1124A3062D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4" y="2853759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02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374D8E0B-E7BF-EEA9-E170-A5F205607C9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8" y="4490861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03 Titre partie</a:t>
            </a:r>
          </a:p>
        </p:txBody>
      </p:sp>
    </p:spTree>
    <p:extLst>
      <p:ext uri="{BB962C8B-B14F-4D97-AF65-F5344CB8AC3E}">
        <p14:creationId xmlns:p14="http://schemas.microsoft.com/office/powerpoint/2010/main" val="354580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transition">
    <p:bg>
      <p:bgPr>
        <a:solidFill>
          <a:srgbClr val="67B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">
            <a:extLst>
              <a:ext uri="{FF2B5EF4-FFF2-40B4-BE49-F238E27FC236}">
                <a16:creationId xmlns:a16="http://schemas.microsoft.com/office/drawing/2014/main" id="{8E2EBD98-1C92-30D3-4DA2-1D01077AB0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60" y="3403112"/>
            <a:ext cx="10180982" cy="1930889"/>
          </a:xfrm>
          <a:prstGeom prst="rect">
            <a:avLst/>
          </a:prstGeom>
        </p:spPr>
        <p:txBody>
          <a:bodyPr/>
          <a:lstStyle>
            <a:lvl1pPr>
              <a:defRPr lang="fr-FR" sz="4750" b="1" kern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Titre Partie</a:t>
            </a:r>
            <a:endParaRPr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7858C74-437A-6267-6A8F-0B07B700D1B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9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01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C2057CF9-D84E-A455-9ECA-4C905A7E2BC5}"/>
              </a:ext>
            </a:extLst>
          </p:cNvPr>
          <p:cNvSpPr txBox="1">
            <a:spLocks/>
          </p:cNvSpPr>
          <p:nvPr userDrawn="1"/>
        </p:nvSpPr>
        <p:spPr>
          <a:xfrm>
            <a:off x="891660" y="2586973"/>
            <a:ext cx="6735192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chemeClr val="bg1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09371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0906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4985ED50-92D2-75EC-EF9F-139D1E75A8F3}"/>
              </a:ext>
            </a:extLst>
          </p:cNvPr>
          <p:cNvSpPr/>
          <p:nvPr userDrawn="1"/>
        </p:nvSpPr>
        <p:spPr>
          <a:xfrm>
            <a:off x="1" y="0"/>
            <a:ext cx="4239768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/>
          </a:p>
        </p:txBody>
      </p:sp>
      <p:pic>
        <p:nvPicPr>
          <p:cNvPr id="8" name="Image 1" descr="Image 1">
            <a:extLst>
              <a:ext uri="{FF2B5EF4-FFF2-40B4-BE49-F238E27FC236}">
                <a16:creationId xmlns:a16="http://schemas.microsoft.com/office/drawing/2014/main" id="{3F1474BD-0BAC-5148-9673-2B4B7423A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2" y="5817659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">
            <a:extLst>
              <a:ext uri="{FF2B5EF4-FFF2-40B4-BE49-F238E27FC236}">
                <a16:creationId xmlns:a16="http://schemas.microsoft.com/office/drawing/2014/main" id="{E96590BC-9F09-FD22-6C1E-98CFA952C0E6}"/>
              </a:ext>
            </a:extLst>
          </p:cNvPr>
          <p:cNvSpPr txBox="1">
            <a:spLocks/>
          </p:cNvSpPr>
          <p:nvPr userDrawn="1"/>
        </p:nvSpPr>
        <p:spPr>
          <a:xfrm>
            <a:off x="4887857" y="2857500"/>
            <a:ext cx="5404202" cy="867834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rgbClr val="67B3E4"/>
                </a:solidFill>
              </a:rPr>
              <a:t>Merci</a:t>
            </a:r>
          </a:p>
          <a:p>
            <a:r>
              <a:rPr lang="fr-FR" sz="4750" dirty="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64043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0F77D328-99A5-CBA3-CE77-D93BA5BF4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84045" y="1734671"/>
            <a:ext cx="6735191" cy="1694330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Nom du </a:t>
            </a:r>
            <a:r>
              <a:rPr dirty="0" err="1"/>
              <a:t>projet</a:t>
            </a:r>
            <a:endParaRPr dirty="0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DEA6284-7AF0-59EA-FC05-947C1F29611F}"/>
              </a:ext>
            </a:extLst>
          </p:cNvPr>
          <p:cNvSpPr/>
          <p:nvPr userDrawn="1"/>
        </p:nvSpPr>
        <p:spPr>
          <a:xfrm>
            <a:off x="0" y="0"/>
            <a:ext cx="4239767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solidFill>
                <a:schemeClr val="accent1"/>
              </a:solidFill>
            </a:endParaRPr>
          </a:p>
        </p:txBody>
      </p:sp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52490523-4DF4-1B33-2D14-69ED5AAED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1" y="5817658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D46089D-2C14-E5C4-832B-10AB94AEF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4045" y="3985005"/>
            <a:ext cx="673519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4500" b="0" kern="1200" dirty="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 dirty="0"/>
              <a:t>Sous-titre (optionnel)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C838EA8-E5F5-8E9A-09C2-B6415693D3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43800" y="5817658"/>
            <a:ext cx="2375436" cy="47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750" kern="1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algn="r"/>
            <a:r>
              <a:rPr lang="fr-FR" dirty="0">
                <a:solidFill>
                  <a:schemeClr val="tx2"/>
                </a:solidFill>
              </a:rPr>
              <a:t>XX/XX/XXXX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8BAC0382-E96A-51A5-1DD8-ADF99A3809C9}"/>
              </a:ext>
            </a:extLst>
          </p:cNvPr>
          <p:cNvSpPr txBox="1">
            <a:spLocks/>
          </p:cNvSpPr>
          <p:nvPr userDrawn="1"/>
        </p:nvSpPr>
        <p:spPr>
          <a:xfrm>
            <a:off x="4884045" y="329535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5600" dirty="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32131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roduction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DB1D578-5A47-C9EE-7B6B-0471717A351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Introduction</a:t>
            </a:r>
          </a:p>
        </p:txBody>
      </p:sp>
      <p:sp>
        <p:nvSpPr>
          <p:cNvPr id="8" name="Titre">
            <a:extLst>
              <a:ext uri="{FF2B5EF4-FFF2-40B4-BE49-F238E27FC236}">
                <a16:creationId xmlns:a16="http://schemas.microsoft.com/office/drawing/2014/main" id="{62C9163B-2E98-BA78-18F5-EB2586E1AAE3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rgbClr val="67B3E4"/>
                </a:solidFill>
              </a:rPr>
              <a:t>—</a:t>
            </a:r>
          </a:p>
        </p:txBody>
      </p:sp>
      <p:sp>
        <p:nvSpPr>
          <p:cNvPr id="9" name="Titre">
            <a:extLst>
              <a:ext uri="{FF2B5EF4-FFF2-40B4-BE49-F238E27FC236}">
                <a16:creationId xmlns:a16="http://schemas.microsoft.com/office/drawing/2014/main" id="{23FB2815-13FD-9CD6-B3BE-09467E30A5E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1750" b="0" kern="1200" dirty="0">
                <a:solidFill>
                  <a:srgbClr val="2530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Texte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77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court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">
            <a:extLst>
              <a:ext uri="{FF2B5EF4-FFF2-40B4-BE49-F238E27FC236}">
                <a16:creationId xmlns:a16="http://schemas.microsoft.com/office/drawing/2014/main" id="{3A48696C-F4D3-8321-D3F4-7C6A00E72B1C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 dirty="0">
                <a:solidFill>
                  <a:srgbClr val="67B3E4"/>
                </a:solidFill>
              </a:rPr>
              <a:t>Sommaire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D6C51A6-4F71-ADA6-A3A8-F8104BB0B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DF33DB8-DC39-756C-E5A5-CBBE82C970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6057068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 dirty="0"/>
              <a:t>2.1 Titre Sous partie</a:t>
            </a:r>
          </a:p>
          <a:p>
            <a:r>
              <a:rPr lang="fr-FR" dirty="0"/>
              <a:t>2.2 Titre Sous partie</a:t>
            </a:r>
          </a:p>
          <a:p>
            <a:r>
              <a:rPr lang="fr-FR" dirty="0"/>
              <a:t>2.3 Titre Sous partie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11E7DCC-42F7-CB13-839C-81110C45C36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3" y="1783045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1.1 Titre Sous partie</a:t>
            </a:r>
          </a:p>
          <a:p>
            <a:r>
              <a:rPr lang="fr-FR" dirty="0"/>
              <a:t>1.2 Titre Sous partie</a:t>
            </a:r>
          </a:p>
          <a:p>
            <a:r>
              <a:rPr lang="fr-FR" dirty="0"/>
              <a:t>1.3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AED1CD2-F636-36FC-042E-8EFF1D493BB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3" y="5062700"/>
            <a:ext cx="6057068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3.1 Titre Sous partie</a:t>
            </a:r>
          </a:p>
          <a:p>
            <a:r>
              <a:rPr lang="fr-FR" dirty="0"/>
              <a:t>3.2 Titre Sous partie</a:t>
            </a:r>
          </a:p>
          <a:p>
            <a:r>
              <a:rPr lang="fr-FR" dirty="0"/>
              <a:t>3.3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B7057CF-36DB-09E2-8BBC-C79088ED65D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27208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908C2A-161D-32E3-3F40-0168DC8A52D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827208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AA4D640-1BB1-2526-A7EE-EF477D847DD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827208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2BA383-4482-A1AC-0A4E-FBBE6A90EC0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3" y="1198208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01 Titre partie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2B466675-A2D9-49F6-9B65-C1124A3062D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3" y="2853759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02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374D8E0B-E7BF-EEA9-E170-A5F205607C9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7" y="4490861"/>
            <a:ext cx="6057068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03 Titre partie</a:t>
            </a:r>
          </a:p>
        </p:txBody>
      </p:sp>
    </p:spTree>
    <p:extLst>
      <p:ext uri="{BB962C8B-B14F-4D97-AF65-F5344CB8AC3E}">
        <p14:creationId xmlns:p14="http://schemas.microsoft.com/office/powerpoint/2010/main" val="13704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091AC-705E-E1C1-05BC-71195470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95B11-C881-3575-AAF8-BE8C313C3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0507E-1E96-4EB9-2365-D1784EB6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2AA79-1F25-EABF-A259-A66503A2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314AE-9829-AEC6-759F-BDCBE34E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41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-v longue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">
            <a:extLst>
              <a:ext uri="{FF2B5EF4-FFF2-40B4-BE49-F238E27FC236}">
                <a16:creationId xmlns:a16="http://schemas.microsoft.com/office/drawing/2014/main" id="{72591AB5-6BEF-9654-F4F0-C2920C4EC040}"/>
              </a:ext>
            </a:extLst>
          </p:cNvPr>
          <p:cNvSpPr txBox="1"/>
          <p:nvPr userDrawn="1"/>
        </p:nvSpPr>
        <p:spPr>
          <a:xfrm>
            <a:off x="572765" y="319616"/>
            <a:ext cx="4059695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 algn="l">
              <a:defRPr sz="11200" b="1">
                <a:solidFill>
                  <a:srgbClr val="6AB2E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750" dirty="0">
                <a:solidFill>
                  <a:srgbClr val="67B3E4"/>
                </a:solidFill>
              </a:rPr>
              <a:t>Sommaire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93669F9-2335-074F-0200-536742CD0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A2F26F36-4002-39B5-A928-A4652CE6F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764" y="3426445"/>
            <a:ext cx="4176191" cy="9150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 dirty="0"/>
              <a:t>2.1 Titre Sous partie</a:t>
            </a:r>
          </a:p>
          <a:p>
            <a:r>
              <a:rPr lang="fr-FR" dirty="0"/>
              <a:t>2.2 Titre Sous partie</a:t>
            </a:r>
          </a:p>
          <a:p>
            <a:r>
              <a:rPr lang="fr-FR" dirty="0"/>
              <a:t>2.3 Titre Sous partie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F47BE80-19C8-D088-86C0-6DE3EF824CF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72764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1.1 Titre Sous partie</a:t>
            </a:r>
          </a:p>
          <a:p>
            <a:r>
              <a:rPr lang="fr-FR" dirty="0"/>
              <a:t>1.2 Titre Sous partie</a:t>
            </a:r>
          </a:p>
          <a:p>
            <a:r>
              <a:rPr lang="fr-FR" dirty="0"/>
              <a:t>1.3 Titre Sous partie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BFEB56B-D939-391F-0EAE-952742C6095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2764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3.1 Titre Sous partie</a:t>
            </a:r>
          </a:p>
          <a:p>
            <a:r>
              <a:rPr lang="fr-FR" dirty="0"/>
              <a:t>3.2 Titre Sous partie</a:t>
            </a:r>
          </a:p>
          <a:p>
            <a:r>
              <a:rPr lang="fr-FR" dirty="0"/>
              <a:t>3.3 Titre Sous partie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CF02854-C2C4-DBBD-B837-9CA72712B4F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850362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BB6DAEA-E8F9-20D3-7A92-D0F4E4447A2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850362" y="3437122"/>
            <a:ext cx="951334" cy="90441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CA6D916-D306-301D-3FF7-8DB5B504A5F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850362" y="5062700"/>
            <a:ext cx="951334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80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r>
              <a:rPr lang="fr-FR" dirty="0"/>
              <a:t> 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3F166C0-4352-E3F2-8469-694620D52AD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2764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01 Titre partie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FF41E520-6AE2-AFBC-6200-5BE149D8D7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2764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02 Titre partie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2F705039-BCBE-C448-709A-717A99BAD935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80388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03 Titre partie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4C0977A5-8838-B4B6-7AC8-D036E5B3D35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895478" y="1783045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4.1 Titre Sous partie</a:t>
            </a:r>
          </a:p>
          <a:p>
            <a:r>
              <a:rPr lang="fr-FR" dirty="0"/>
              <a:t>4.2 Titre Sous partie</a:t>
            </a:r>
          </a:p>
          <a:p>
            <a:r>
              <a:rPr lang="fr-FR" dirty="0"/>
              <a:t>4.3 Titre Sous partie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3FFF1F2-0908-FFD2-5688-599C1FE3B73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5895478" y="5062700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6.1 Titre Sous partie</a:t>
            </a:r>
          </a:p>
          <a:p>
            <a:r>
              <a:rPr lang="fr-FR" dirty="0"/>
              <a:t>6.2 Titre Sous partie</a:t>
            </a:r>
          </a:p>
          <a:p>
            <a:r>
              <a:rPr lang="fr-FR" dirty="0"/>
              <a:t>6.3 Titre Sous partie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479AE556-E2BD-28DE-F4A1-EA27712C468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173076" y="1783044"/>
            <a:ext cx="951334" cy="90794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C9518EBC-33BF-56FD-25E0-92492C7110D8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0173076" y="3426444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D612446A-94D3-E2FB-991F-FBC9581B0383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0173076" y="5055552"/>
            <a:ext cx="951334" cy="91509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p.xx-xx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p.xx-xx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5A1CACBA-0672-32DA-024A-4AC5210E41A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895478" y="1198208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04 Titre partie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FF58C047-562C-A6ED-5A79-E3E197A6EBD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895478" y="2853759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05 Titre partie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89E71D09-D5E7-369C-C0A1-D96160A3845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903102" y="4490861"/>
            <a:ext cx="4176191" cy="47834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kern="1200" dirty="0">
                <a:solidFill>
                  <a:srgbClr val="2530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06 Titre partie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6A66C5F6-F339-2E94-2D96-9BB9DB5417CE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895478" y="3437122"/>
            <a:ext cx="4176191" cy="907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750" b="0" kern="1200" dirty="0">
                <a:solidFill>
                  <a:srgbClr val="67B3E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5.1 Titre Sous partie</a:t>
            </a:r>
          </a:p>
          <a:p>
            <a:r>
              <a:rPr lang="fr-FR" dirty="0"/>
              <a:t>5.2 Titre Sous partie</a:t>
            </a:r>
          </a:p>
          <a:p>
            <a:r>
              <a:rPr lang="fr-FR" dirty="0"/>
              <a:t>5.3 Titre Sous partie</a:t>
            </a:r>
          </a:p>
        </p:txBody>
      </p:sp>
    </p:spTree>
    <p:extLst>
      <p:ext uri="{BB962C8B-B14F-4D97-AF65-F5344CB8AC3E}">
        <p14:creationId xmlns:p14="http://schemas.microsoft.com/office/powerpoint/2010/main" val="317169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">
    <p:bg>
      <p:bgPr>
        <a:solidFill>
          <a:srgbClr val="67B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">
            <a:extLst>
              <a:ext uri="{FF2B5EF4-FFF2-40B4-BE49-F238E27FC236}">
                <a16:creationId xmlns:a16="http://schemas.microsoft.com/office/drawing/2014/main" id="{8E2EBD98-1C92-30D3-4DA2-1D01077AB0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58" y="3403111"/>
            <a:ext cx="10180983" cy="1930889"/>
          </a:xfrm>
          <a:prstGeom prst="rect">
            <a:avLst/>
          </a:prstGeom>
        </p:spPr>
        <p:txBody>
          <a:bodyPr/>
          <a:lstStyle>
            <a:lvl1pPr>
              <a:defRPr lang="fr-FR" sz="4750" b="1" kern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Titre Partie</a:t>
            </a:r>
            <a:endParaRPr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7858C74-437A-6267-6A8F-0B07B700D1B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8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fr-FR" dirty="0"/>
              <a:t>01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C2057CF9-D84E-A455-9ECA-4C905A7E2BC5}"/>
              </a:ext>
            </a:extLst>
          </p:cNvPr>
          <p:cNvSpPr txBox="1">
            <a:spLocks/>
          </p:cNvSpPr>
          <p:nvPr userDrawn="1"/>
        </p:nvSpPr>
        <p:spPr>
          <a:xfrm>
            <a:off x="891659" y="2586972"/>
            <a:ext cx="6735191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chemeClr val="bg1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10311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">
            <a:extLst>
              <a:ext uri="{FF2B5EF4-FFF2-40B4-BE49-F238E27FC236}">
                <a16:creationId xmlns:a16="http://schemas.microsoft.com/office/drawing/2014/main" id="{5D5C0240-BA74-A1DC-AF56-7B2B872BC0C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01. </a:t>
            </a:r>
            <a:r>
              <a:rPr dirty="0" err="1"/>
              <a:t>Titre</a:t>
            </a:r>
            <a:r>
              <a:rPr lang="fr-FR" dirty="0"/>
              <a:t> partie</a:t>
            </a:r>
            <a:endParaRPr dirty="0"/>
          </a:p>
        </p:txBody>
      </p:sp>
      <p:sp>
        <p:nvSpPr>
          <p:cNvPr id="7" name="Corps">
            <a:extLst>
              <a:ext uri="{FF2B5EF4-FFF2-40B4-BE49-F238E27FC236}">
                <a16:creationId xmlns:a16="http://schemas.microsoft.com/office/drawing/2014/main" id="{D6AD06E6-7C61-1918-EFEC-4664F464502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1.1 Titre sous-partie</a:t>
            </a:r>
          </a:p>
        </p:txBody>
      </p:sp>
      <p:sp>
        <p:nvSpPr>
          <p:cNvPr id="8" name="Corps">
            <a:extLst>
              <a:ext uri="{FF2B5EF4-FFF2-40B4-BE49-F238E27FC236}">
                <a16:creationId xmlns:a16="http://schemas.microsoft.com/office/drawing/2014/main" id="{37E3726D-419A-DC1A-0A6B-578F2902DA4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523235" cy="2564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dirty="0" err="1">
                <a:solidFill>
                  <a:schemeClr val="tx2"/>
                </a:solidFill>
              </a:rPr>
              <a:t>Lotem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upsum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solor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atiur</a:t>
            </a:r>
            <a:r>
              <a:rPr lang="fr-FR" sz="1750" dirty="0">
                <a:solidFill>
                  <a:schemeClr val="tx2"/>
                </a:solidFill>
              </a:rPr>
              <a:t>, quo officie </a:t>
            </a:r>
            <a:r>
              <a:rPr lang="fr-FR" sz="1750" dirty="0" err="1">
                <a:solidFill>
                  <a:schemeClr val="tx2"/>
                </a:solidFill>
              </a:rPr>
              <a:t>niminim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inctur</a:t>
            </a:r>
            <a:r>
              <a:rPr lang="fr-FR" sz="1750" dirty="0">
                <a:solidFill>
                  <a:schemeClr val="tx2"/>
                </a:solidFill>
              </a:rPr>
              <a:t> a </a:t>
            </a:r>
            <a:r>
              <a:rPr lang="fr-FR" sz="1750" dirty="0" err="1">
                <a:solidFill>
                  <a:schemeClr val="tx2"/>
                </a:solidFill>
              </a:rPr>
              <a:t>iunt</a:t>
            </a:r>
            <a:r>
              <a:rPr lang="fr-FR" sz="1750" dirty="0">
                <a:solidFill>
                  <a:schemeClr val="tx2"/>
                </a:solidFill>
              </a:rPr>
              <a:t> qui </a:t>
            </a:r>
            <a:r>
              <a:rPr lang="fr-FR" sz="1750" dirty="0" err="1">
                <a:solidFill>
                  <a:schemeClr val="tx2"/>
                </a:solidFill>
              </a:rPr>
              <a:t>omnihil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re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nemporestiis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ullessenis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delecep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raecaborepre</a:t>
            </a:r>
            <a:r>
              <a:rPr lang="fr-FR" sz="1750" dirty="0">
                <a:solidFill>
                  <a:schemeClr val="tx2"/>
                </a:solidFill>
              </a:rPr>
              <a:t> dis es et </a:t>
            </a:r>
            <a:r>
              <a:rPr lang="fr-FR" sz="1750" dirty="0" err="1">
                <a:solidFill>
                  <a:schemeClr val="tx2"/>
                </a:solidFill>
              </a:rPr>
              <a:t>porendio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mosant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laboreh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endelig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niendiciis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idit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fuga</a:t>
            </a:r>
            <a:r>
              <a:rPr lang="fr-FR" sz="1750" dirty="0">
                <a:solidFill>
                  <a:schemeClr val="tx2"/>
                </a:solidFill>
              </a:rPr>
              <a:t>. Rias et </a:t>
            </a:r>
            <a:r>
              <a:rPr lang="fr-FR" sz="1750" dirty="0" err="1">
                <a:solidFill>
                  <a:schemeClr val="tx2"/>
                </a:solidFill>
              </a:rPr>
              <a:t>peratemo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beaquas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sequam</a:t>
            </a:r>
            <a:r>
              <a:rPr lang="fr-FR" sz="1750" dirty="0">
                <a:solidFill>
                  <a:schemeClr val="tx2"/>
                </a:solidFill>
              </a:rPr>
              <a:t>, </a:t>
            </a:r>
            <a:r>
              <a:rPr lang="fr-FR" sz="1750" dirty="0" err="1">
                <a:solidFill>
                  <a:schemeClr val="tx2"/>
                </a:solidFill>
              </a:rPr>
              <a:t>seresen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ihicati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nvenisq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uisquas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sit</a:t>
            </a:r>
            <a:r>
              <a:rPr lang="fr-FR" sz="1750" dirty="0">
                <a:solidFill>
                  <a:schemeClr val="tx2"/>
                </a:solidFill>
              </a:rPr>
              <a:t>, et </a:t>
            </a:r>
            <a:r>
              <a:rPr lang="fr-FR" sz="1750" dirty="0" err="1">
                <a:solidFill>
                  <a:schemeClr val="tx2"/>
                </a:solidFill>
              </a:rPr>
              <a:t>maionsed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unt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quaestionesedme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quias</a:t>
            </a:r>
            <a:endParaRPr lang="fr-FR" sz="1750" dirty="0">
              <a:solidFill>
                <a:schemeClr val="tx2"/>
              </a:solidFill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F223FC0-01C7-76A4-9897-363026BE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rps">
            <a:extLst>
              <a:ext uri="{FF2B5EF4-FFF2-40B4-BE49-F238E27FC236}">
                <a16:creationId xmlns:a16="http://schemas.microsoft.com/office/drawing/2014/main" id="{6A65D323-221C-842C-FDE1-79161405E6D4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5C2C38-40CB-61AC-4771-64EEDC4C9188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 dirty="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 dirty="0">
              <a:solidFill>
                <a:srgbClr val="67B3E4"/>
              </a:solidFill>
            </a:endParaRPr>
          </a:p>
        </p:txBody>
      </p:sp>
      <p:sp>
        <p:nvSpPr>
          <p:cNvPr id="14" name="Numéro de diapositive">
            <a:extLst>
              <a:ext uri="{FF2B5EF4-FFF2-40B4-BE49-F238E27FC236}">
                <a16:creationId xmlns:a16="http://schemas.microsoft.com/office/drawing/2014/main" id="{60B402DF-D7EE-773F-12CD-09E04E80D54B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 dirty="0"/>
          </a:p>
          <a:p>
            <a:endParaRPr lang="fr-FR" sz="1250" dirty="0"/>
          </a:p>
        </p:txBody>
      </p:sp>
    </p:spTree>
    <p:extLst>
      <p:ext uri="{BB962C8B-B14F-4D97-AF65-F5344CB8AC3E}">
        <p14:creationId xmlns:p14="http://schemas.microsoft.com/office/powerpoint/2010/main" val="119486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">
            <a:extLst>
              <a:ext uri="{FF2B5EF4-FFF2-40B4-BE49-F238E27FC236}">
                <a16:creationId xmlns:a16="http://schemas.microsoft.com/office/drawing/2014/main" id="{0AA77D8C-144D-F04C-9CF5-886A4A240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01. </a:t>
            </a:r>
            <a:r>
              <a:rPr dirty="0" err="1"/>
              <a:t>Titre</a:t>
            </a:r>
            <a:r>
              <a:rPr lang="fr-FR" dirty="0"/>
              <a:t> partie</a:t>
            </a:r>
            <a:endParaRPr dirty="0"/>
          </a:p>
        </p:txBody>
      </p:sp>
      <p:sp>
        <p:nvSpPr>
          <p:cNvPr id="6" name="Corps">
            <a:extLst>
              <a:ext uri="{FF2B5EF4-FFF2-40B4-BE49-F238E27FC236}">
                <a16:creationId xmlns:a16="http://schemas.microsoft.com/office/drawing/2014/main" id="{27A99F42-29E7-8900-ABCC-36E0CAB21465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1104647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1.1 Titre sous-partie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ECFFCC3-B947-2674-D7B2-483254419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rps">
            <a:extLst>
              <a:ext uri="{FF2B5EF4-FFF2-40B4-BE49-F238E27FC236}">
                <a16:creationId xmlns:a16="http://schemas.microsoft.com/office/drawing/2014/main" id="{61CC68B9-077E-C31B-6E14-E16FEA18B255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4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 dirty="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 dirty="0">
                <a:solidFill>
                  <a:schemeClr val="tx2"/>
                </a:solidFill>
              </a:rPr>
              <a:t>Sous-liste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2BC3709-3380-BD2E-84A9-9946431D0980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197210" y="2199430"/>
            <a:ext cx="5422026" cy="3642570"/>
          </a:xfrm>
          <a:prstGeom prst="rect">
            <a:avLst/>
          </a:prstGeom>
        </p:spPr>
        <p:txBody>
          <a:bodyPr/>
          <a:lstStyle>
            <a:lvl1pPr marL="228600" marR="0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6" indent="0">
              <a:buNone/>
              <a:defRPr sz="60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r>
              <a:rPr lang="fr-FR" sz="1750" dirty="0">
                <a:solidFill>
                  <a:schemeClr val="tx2"/>
                </a:solidFill>
              </a:rPr>
              <a:t>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 dirty="0">
                <a:solidFill>
                  <a:schemeClr val="tx2"/>
                </a:solidFill>
              </a:rPr>
              <a:t>Sous-liste</a:t>
            </a:r>
          </a:p>
          <a:p>
            <a:pPr marL="457166" marR="0" lvl="1" indent="-228600" algn="l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750" dirty="0">
                <a:solidFill>
                  <a:schemeClr val="tx2"/>
                </a:solidFill>
              </a:rPr>
              <a:t>Sous-liste</a:t>
            </a:r>
          </a:p>
        </p:txBody>
      </p:sp>
      <p:sp>
        <p:nvSpPr>
          <p:cNvPr id="14" name="Corps">
            <a:extLst>
              <a:ext uri="{FF2B5EF4-FFF2-40B4-BE49-F238E27FC236}">
                <a16:creationId xmlns:a16="http://schemas.microsoft.com/office/drawing/2014/main" id="{B68A87EB-6103-1A61-891C-7C2FF6FD873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F2D315-5328-2038-D656-7C6ECA5FE257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 dirty="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 dirty="0">
              <a:solidFill>
                <a:srgbClr val="67B3E4"/>
              </a:solidFill>
            </a:endParaRPr>
          </a:p>
        </p:txBody>
      </p:sp>
      <p:sp>
        <p:nvSpPr>
          <p:cNvPr id="16" name="Numéro de diapositive">
            <a:extLst>
              <a:ext uri="{FF2B5EF4-FFF2-40B4-BE49-F238E27FC236}">
                <a16:creationId xmlns:a16="http://schemas.microsoft.com/office/drawing/2014/main" id="{096667B6-CA57-E394-9CC5-D8E5737A4AA0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 dirty="0"/>
          </a:p>
          <a:p>
            <a:endParaRPr lang="fr-FR" sz="1250" dirty="0"/>
          </a:p>
        </p:txBody>
      </p:sp>
    </p:spTree>
    <p:extLst>
      <p:ext uri="{BB962C8B-B14F-4D97-AF65-F5344CB8AC3E}">
        <p14:creationId xmlns:p14="http://schemas.microsoft.com/office/powerpoint/2010/main" val="2670067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186AD5-F354-4227-BE74-B1951BE449E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423864"/>
            <a:ext cx="5502395" cy="417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913D0B2-D9CF-CA57-5D72-75F172494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re">
            <a:extLst>
              <a:ext uri="{FF2B5EF4-FFF2-40B4-BE49-F238E27FC236}">
                <a16:creationId xmlns:a16="http://schemas.microsoft.com/office/drawing/2014/main" id="{25086C32-4613-EC50-88AF-D21914B65B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11046471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01. </a:t>
            </a:r>
            <a:r>
              <a:rPr dirty="0" err="1"/>
              <a:t>Titre</a:t>
            </a:r>
            <a:r>
              <a:rPr lang="fr-FR" dirty="0"/>
              <a:t> partie</a:t>
            </a:r>
            <a:endParaRPr dirty="0"/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C2AA1C0F-F1F9-F812-BCC2-EFA6B012A1A1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096000" y="5729404"/>
            <a:ext cx="3541922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 dirty="0">
                <a:solidFill>
                  <a:schemeClr val="tx2"/>
                </a:solidFill>
              </a:rPr>
              <a:t>Légende</a:t>
            </a:r>
            <a:endParaRPr lang="fr-FR" sz="1750" dirty="0">
              <a:solidFill>
                <a:schemeClr val="tx2"/>
              </a:solidFill>
            </a:endParaRP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1617700F-80FF-3A17-53E1-13C351F88AAB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72765" y="2163596"/>
            <a:ext cx="5228931" cy="1826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dirty="0" err="1">
                <a:solidFill>
                  <a:schemeClr val="tx2"/>
                </a:solidFill>
              </a:rPr>
              <a:t>Lotem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upsum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solor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atiur</a:t>
            </a:r>
            <a:r>
              <a:rPr lang="fr-FR" sz="1750" dirty="0">
                <a:solidFill>
                  <a:schemeClr val="tx2"/>
                </a:solidFill>
              </a:rPr>
              <a:t>, quo officie </a:t>
            </a:r>
            <a:r>
              <a:rPr lang="fr-FR" sz="1750" dirty="0" err="1">
                <a:solidFill>
                  <a:schemeClr val="tx2"/>
                </a:solidFill>
              </a:rPr>
              <a:t>niminim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inctur</a:t>
            </a:r>
            <a:r>
              <a:rPr lang="fr-FR" sz="1750" dirty="0">
                <a:solidFill>
                  <a:schemeClr val="tx2"/>
                </a:solidFill>
              </a:rPr>
              <a:t> a </a:t>
            </a:r>
            <a:r>
              <a:rPr lang="fr-FR" sz="1750" dirty="0" err="1">
                <a:solidFill>
                  <a:schemeClr val="tx2"/>
                </a:solidFill>
              </a:rPr>
              <a:t>iunt</a:t>
            </a:r>
            <a:r>
              <a:rPr lang="fr-FR" sz="1750" dirty="0">
                <a:solidFill>
                  <a:schemeClr val="tx2"/>
                </a:solidFill>
              </a:rPr>
              <a:t> qui </a:t>
            </a:r>
            <a:r>
              <a:rPr lang="fr-FR" sz="1750" dirty="0" err="1">
                <a:solidFill>
                  <a:schemeClr val="tx2"/>
                </a:solidFill>
              </a:rPr>
              <a:t>omnihil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re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nemporestiis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ullessenis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delecep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raecaborepre</a:t>
            </a:r>
            <a:r>
              <a:rPr lang="fr-FR" sz="1750" dirty="0">
                <a:solidFill>
                  <a:schemeClr val="tx2"/>
                </a:solidFill>
              </a:rPr>
              <a:t> dis es et </a:t>
            </a:r>
            <a:r>
              <a:rPr lang="fr-FR" sz="1750" dirty="0" err="1">
                <a:solidFill>
                  <a:schemeClr val="tx2"/>
                </a:solidFill>
              </a:rPr>
              <a:t>porendio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mosant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laboreh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endelig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niendiciis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idit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fuga</a:t>
            </a:r>
            <a:r>
              <a:rPr lang="fr-FR" sz="1750" dirty="0">
                <a:solidFill>
                  <a:schemeClr val="tx2"/>
                </a:solidFill>
              </a:rPr>
              <a:t>. Rias et </a:t>
            </a:r>
            <a:r>
              <a:rPr lang="fr-FR" sz="1750" dirty="0" err="1">
                <a:solidFill>
                  <a:schemeClr val="tx2"/>
                </a:solidFill>
              </a:rPr>
              <a:t>peratemo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beaquas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sequam</a:t>
            </a:r>
            <a:r>
              <a:rPr lang="fr-FR" sz="1750" dirty="0">
                <a:solidFill>
                  <a:schemeClr val="tx2"/>
                </a:solidFill>
              </a:rPr>
              <a:t>, </a:t>
            </a:r>
            <a:r>
              <a:rPr lang="fr-FR" sz="1750" dirty="0" err="1">
                <a:solidFill>
                  <a:schemeClr val="tx2"/>
                </a:solidFill>
              </a:rPr>
              <a:t>seresen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ihicati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nvenisq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uisquas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sit</a:t>
            </a:r>
            <a:r>
              <a:rPr lang="fr-FR" sz="1750" dirty="0">
                <a:solidFill>
                  <a:schemeClr val="tx2"/>
                </a:solidFill>
              </a:rPr>
              <a:t>, et </a:t>
            </a:r>
            <a:r>
              <a:rPr lang="fr-FR" sz="1750" dirty="0" err="1">
                <a:solidFill>
                  <a:schemeClr val="tx2"/>
                </a:solidFill>
              </a:rPr>
              <a:t>maionsed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unt</a:t>
            </a:r>
            <a:endParaRPr lang="fr-FR" sz="1750" dirty="0">
              <a:solidFill>
                <a:schemeClr val="tx2"/>
              </a:solidFill>
            </a:endParaRP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C1B16D61-7056-D5FC-5A5B-7C81093AB60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228931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1.1 Titre sous-partie</a:t>
            </a:r>
          </a:p>
        </p:txBody>
      </p:sp>
      <p:sp>
        <p:nvSpPr>
          <p:cNvPr id="18" name="Corps">
            <a:extLst>
              <a:ext uri="{FF2B5EF4-FFF2-40B4-BE49-F238E27FC236}">
                <a16:creationId xmlns:a16="http://schemas.microsoft.com/office/drawing/2014/main" id="{DDBD2B35-F3C9-2218-4E81-7573AB59BFCB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présentation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9A4B96-AE70-2216-A8C9-6BA6B2D1FDD5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 dirty="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 dirty="0">
              <a:solidFill>
                <a:srgbClr val="67B3E4"/>
              </a:solidFill>
            </a:endParaRPr>
          </a:p>
        </p:txBody>
      </p:sp>
      <p:sp>
        <p:nvSpPr>
          <p:cNvPr id="20" name="Numéro de diapositive">
            <a:extLst>
              <a:ext uri="{FF2B5EF4-FFF2-40B4-BE49-F238E27FC236}">
                <a16:creationId xmlns:a16="http://schemas.microsoft.com/office/drawing/2014/main" id="{5DB6A2B3-FF0D-E280-0B99-E81F9C8D23D0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 dirty="0"/>
          </a:p>
          <a:p>
            <a:endParaRPr lang="fr-FR" sz="1250" dirty="0"/>
          </a:p>
        </p:txBody>
      </p:sp>
    </p:spTree>
    <p:extLst>
      <p:ext uri="{BB962C8B-B14F-4D97-AF65-F5344CB8AC3E}">
        <p14:creationId xmlns:p14="http://schemas.microsoft.com/office/powerpoint/2010/main" val="605977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D796680-D683-5954-6A0F-4AA99C0F58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83145" y="453857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rps">
            <a:extLst>
              <a:ext uri="{FF2B5EF4-FFF2-40B4-BE49-F238E27FC236}">
                <a16:creationId xmlns:a16="http://schemas.microsoft.com/office/drawing/2014/main" id="{08AA170E-3045-761D-8EF3-9FA24B609F3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5" y="1423865"/>
            <a:ext cx="5996103" cy="57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1.1 Titre sous-partie</a:t>
            </a:r>
          </a:p>
        </p:txBody>
      </p:sp>
      <p:sp>
        <p:nvSpPr>
          <p:cNvPr id="13" name="Corps">
            <a:extLst>
              <a:ext uri="{FF2B5EF4-FFF2-40B4-BE49-F238E27FC236}">
                <a16:creationId xmlns:a16="http://schemas.microsoft.com/office/drawing/2014/main" id="{D54D7C1D-4537-FC9A-55BF-AFE2930483B2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5" y="2163596"/>
            <a:ext cx="5996103" cy="168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750" dirty="0" err="1">
                <a:solidFill>
                  <a:schemeClr val="tx2"/>
                </a:solidFill>
              </a:rPr>
              <a:t>Lotem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upsum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solor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atiur</a:t>
            </a:r>
            <a:r>
              <a:rPr lang="fr-FR" sz="1750" dirty="0">
                <a:solidFill>
                  <a:schemeClr val="tx2"/>
                </a:solidFill>
              </a:rPr>
              <a:t>, quo officie </a:t>
            </a:r>
            <a:r>
              <a:rPr lang="fr-FR" sz="1750" dirty="0" err="1">
                <a:solidFill>
                  <a:schemeClr val="tx2"/>
                </a:solidFill>
              </a:rPr>
              <a:t>niminim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inctur</a:t>
            </a:r>
            <a:r>
              <a:rPr lang="fr-FR" sz="1750" dirty="0">
                <a:solidFill>
                  <a:schemeClr val="tx2"/>
                </a:solidFill>
              </a:rPr>
              <a:t> a </a:t>
            </a:r>
            <a:r>
              <a:rPr lang="fr-FR" sz="1750" dirty="0" err="1">
                <a:solidFill>
                  <a:schemeClr val="tx2"/>
                </a:solidFill>
              </a:rPr>
              <a:t>iunt</a:t>
            </a:r>
            <a:r>
              <a:rPr lang="fr-FR" sz="1750" dirty="0">
                <a:solidFill>
                  <a:schemeClr val="tx2"/>
                </a:solidFill>
              </a:rPr>
              <a:t> qui </a:t>
            </a:r>
            <a:r>
              <a:rPr lang="fr-FR" sz="1750" dirty="0" err="1">
                <a:solidFill>
                  <a:schemeClr val="tx2"/>
                </a:solidFill>
              </a:rPr>
              <a:t>omnihil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laborum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re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nemporestiis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ullessenis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delecep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raecaborepre</a:t>
            </a:r>
            <a:r>
              <a:rPr lang="fr-FR" sz="1750" dirty="0">
                <a:solidFill>
                  <a:schemeClr val="tx2"/>
                </a:solidFill>
              </a:rPr>
              <a:t> dis es et </a:t>
            </a:r>
            <a:r>
              <a:rPr lang="fr-FR" sz="1750" dirty="0" err="1">
                <a:solidFill>
                  <a:schemeClr val="tx2"/>
                </a:solidFill>
              </a:rPr>
              <a:t>porendio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mosant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laboreh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endelig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niendiciis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idit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fuga</a:t>
            </a:r>
            <a:r>
              <a:rPr lang="fr-FR" sz="1750" dirty="0">
                <a:solidFill>
                  <a:schemeClr val="tx2"/>
                </a:solidFill>
              </a:rPr>
              <a:t>. Rias et </a:t>
            </a:r>
            <a:r>
              <a:rPr lang="fr-FR" sz="1750" dirty="0" err="1">
                <a:solidFill>
                  <a:schemeClr val="tx2"/>
                </a:solidFill>
              </a:rPr>
              <a:t>peratemo</a:t>
            </a:r>
            <a:r>
              <a:rPr lang="fr-FR" sz="1750" dirty="0">
                <a:solidFill>
                  <a:schemeClr val="tx2"/>
                </a:solidFill>
              </a:rPr>
              <a:t> mo </a:t>
            </a:r>
            <a:r>
              <a:rPr lang="fr-FR" sz="1750" dirty="0" err="1">
                <a:solidFill>
                  <a:schemeClr val="tx2"/>
                </a:solidFill>
              </a:rPr>
              <a:t>beaquas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im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sequam</a:t>
            </a:r>
            <a:r>
              <a:rPr lang="fr-FR" sz="1750" dirty="0">
                <a:solidFill>
                  <a:schemeClr val="tx2"/>
                </a:solidFill>
              </a:rPr>
              <a:t>, </a:t>
            </a:r>
            <a:r>
              <a:rPr lang="fr-FR" sz="1750" dirty="0" err="1">
                <a:solidFill>
                  <a:schemeClr val="tx2"/>
                </a:solidFill>
              </a:rPr>
              <a:t>seresen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ihicati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nvenisq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uisquas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sit</a:t>
            </a:r>
            <a:r>
              <a:rPr lang="fr-FR" sz="1750" dirty="0">
                <a:solidFill>
                  <a:schemeClr val="tx2"/>
                </a:solidFill>
              </a:rPr>
              <a:t>, et </a:t>
            </a:r>
            <a:r>
              <a:rPr lang="fr-FR" sz="1750" dirty="0" err="1">
                <a:solidFill>
                  <a:schemeClr val="tx2"/>
                </a:solidFill>
              </a:rPr>
              <a:t>maionsed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unt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quaestionesedme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quias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doluptatquo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illor</a:t>
            </a:r>
            <a:r>
              <a:rPr lang="fr-FR" sz="1750" dirty="0">
                <a:solidFill>
                  <a:schemeClr val="tx2"/>
                </a:solidFill>
              </a:rPr>
              <a:t> </a:t>
            </a:r>
            <a:r>
              <a:rPr lang="fr-FR" sz="1750" dirty="0" err="1">
                <a:solidFill>
                  <a:schemeClr val="tx2"/>
                </a:solidFill>
              </a:rPr>
              <a:t>sitiaeperio</a:t>
            </a:r>
            <a:r>
              <a:rPr lang="fr-FR" sz="1750" dirty="0">
                <a:solidFill>
                  <a:schemeClr val="tx2"/>
                </a:solidFill>
              </a:rPr>
              <a:t> te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5EF02D9-1769-6C1B-27E5-D265C2CED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re">
            <a:extLst>
              <a:ext uri="{FF2B5EF4-FFF2-40B4-BE49-F238E27FC236}">
                <a16:creationId xmlns:a16="http://schemas.microsoft.com/office/drawing/2014/main" id="{089C80FF-F69A-7F78-8FA2-B0A31EEA9B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5" y="474793"/>
            <a:ext cx="5996103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01. </a:t>
            </a:r>
            <a:r>
              <a:rPr dirty="0" err="1"/>
              <a:t>Titre</a:t>
            </a:r>
            <a:r>
              <a:rPr lang="fr-FR" dirty="0"/>
              <a:t> partie</a:t>
            </a:r>
            <a:endParaRPr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A5BC191-544C-12E8-C6D5-E3A719E3B28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983145" y="3187672"/>
            <a:ext cx="4636090" cy="256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rps">
            <a:extLst>
              <a:ext uri="{FF2B5EF4-FFF2-40B4-BE49-F238E27FC236}">
                <a16:creationId xmlns:a16="http://schemas.microsoft.com/office/drawing/2014/main" id="{759402D9-CF54-DE30-CAD0-3F4DDF7FC4ED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BA1D521-E9F7-6AD8-7A4C-D78AB908D0CF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 dirty="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 dirty="0">
              <a:solidFill>
                <a:srgbClr val="67B3E4"/>
              </a:solidFill>
            </a:endParaRPr>
          </a:p>
        </p:txBody>
      </p:sp>
      <p:sp>
        <p:nvSpPr>
          <p:cNvPr id="23" name="Numéro de diapositive">
            <a:extLst>
              <a:ext uri="{FF2B5EF4-FFF2-40B4-BE49-F238E27FC236}">
                <a16:creationId xmlns:a16="http://schemas.microsoft.com/office/drawing/2014/main" id="{F8FA085F-BC87-1370-11FA-12AFFC6F4578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 dirty="0"/>
          </a:p>
          <a:p>
            <a:endParaRPr lang="fr-FR" sz="1250" dirty="0"/>
          </a:p>
        </p:txBody>
      </p:sp>
    </p:spTree>
    <p:extLst>
      <p:ext uri="{BB962C8B-B14F-4D97-AF65-F5344CB8AC3E}">
        <p14:creationId xmlns:p14="http://schemas.microsoft.com/office/powerpoint/2010/main" val="1216444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B1982B4-5BF0-527C-A0CA-EF7377D663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2765" y="1787278"/>
            <a:ext cx="11025630" cy="3807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DAC36D8-543A-04DE-14E1-B2D2CB882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223" y="6124689"/>
            <a:ext cx="1603013" cy="3151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">
            <a:extLst>
              <a:ext uri="{FF2B5EF4-FFF2-40B4-BE49-F238E27FC236}">
                <a16:creationId xmlns:a16="http://schemas.microsoft.com/office/drawing/2014/main" id="{FD4E540A-B696-2DAE-8279-862167F00BB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764" y="474793"/>
            <a:ext cx="11025630" cy="579208"/>
          </a:xfrm>
          <a:prstGeom prst="rect">
            <a:avLst/>
          </a:prstGeom>
        </p:spPr>
        <p:txBody>
          <a:bodyPr/>
          <a:lstStyle>
            <a:lvl1pPr>
              <a:defRPr sz="2750" b="1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01. </a:t>
            </a:r>
            <a:r>
              <a:rPr dirty="0" err="1"/>
              <a:t>Titre</a:t>
            </a:r>
            <a:r>
              <a:rPr lang="fr-FR" dirty="0"/>
              <a:t> partie</a:t>
            </a:r>
            <a:endParaRPr dirty="0"/>
          </a:p>
        </p:txBody>
      </p:sp>
      <p:sp>
        <p:nvSpPr>
          <p:cNvPr id="10" name="Corps">
            <a:extLst>
              <a:ext uri="{FF2B5EF4-FFF2-40B4-BE49-F238E27FC236}">
                <a16:creationId xmlns:a16="http://schemas.microsoft.com/office/drawing/2014/main" id="{0A41BFB8-9C85-1004-5DB3-1B0ED728FF10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72764" y="5729404"/>
            <a:ext cx="9065157" cy="428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200" dirty="0">
                <a:solidFill>
                  <a:schemeClr val="tx2"/>
                </a:solidFill>
              </a:rPr>
              <a:t>Légende</a:t>
            </a:r>
            <a:endParaRPr lang="fr-FR" sz="1750" dirty="0">
              <a:solidFill>
                <a:schemeClr val="tx2"/>
              </a:solidFill>
            </a:endParaRPr>
          </a:p>
        </p:txBody>
      </p:sp>
      <p:sp>
        <p:nvSpPr>
          <p:cNvPr id="11" name="Corps">
            <a:extLst>
              <a:ext uri="{FF2B5EF4-FFF2-40B4-BE49-F238E27FC236}">
                <a16:creationId xmlns:a16="http://schemas.microsoft.com/office/drawing/2014/main" id="{8D1150D2-19B5-EFAB-DFDE-3A09F42455F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2764" y="1208071"/>
            <a:ext cx="11025630" cy="428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1.1 Titre sous-partie</a:t>
            </a:r>
          </a:p>
        </p:txBody>
      </p:sp>
      <p:sp>
        <p:nvSpPr>
          <p:cNvPr id="16" name="Corps">
            <a:extLst>
              <a:ext uri="{FF2B5EF4-FFF2-40B4-BE49-F238E27FC236}">
                <a16:creationId xmlns:a16="http://schemas.microsoft.com/office/drawing/2014/main" id="{D7CE6389-F58E-BB14-AB9F-4D4BC68B1FF3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313577" y="6447254"/>
            <a:ext cx="2929200" cy="418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présentation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927BCE-6DA6-072A-3E78-A111ABCCD0D4}"/>
              </a:ext>
            </a:extLst>
          </p:cNvPr>
          <p:cNvSpPr txBox="1"/>
          <p:nvPr userDrawn="1"/>
        </p:nvSpPr>
        <p:spPr>
          <a:xfrm>
            <a:off x="1079645" y="6439793"/>
            <a:ext cx="23393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50" dirty="0">
                <a:solidFill>
                  <a:srgbClr val="67B3E4"/>
                </a:solidFill>
              </a:rPr>
              <a:t>—</a:t>
            </a:r>
          </a:p>
          <a:p>
            <a:pPr algn="l"/>
            <a:endParaRPr lang="fr-FR" sz="1750" dirty="0">
              <a:solidFill>
                <a:srgbClr val="67B3E4"/>
              </a:solidFill>
            </a:endParaRPr>
          </a:p>
        </p:txBody>
      </p:sp>
      <p:sp>
        <p:nvSpPr>
          <p:cNvPr id="18" name="Numéro de diapositive">
            <a:extLst>
              <a:ext uri="{FF2B5EF4-FFF2-40B4-BE49-F238E27FC236}">
                <a16:creationId xmlns:a16="http://schemas.microsoft.com/office/drawing/2014/main" id="{05FEDF67-1253-F03D-76D9-610763E09122}"/>
              </a:ext>
            </a:extLst>
          </p:cNvPr>
          <p:cNvSpPr txBox="1">
            <a:spLocks/>
          </p:cNvSpPr>
          <p:nvPr userDrawn="1"/>
        </p:nvSpPr>
        <p:spPr>
          <a:xfrm>
            <a:off x="681169" y="6439793"/>
            <a:ext cx="506880" cy="41820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28709" rtl="0" eaLnBrk="1" latinLnBrk="0" hangingPunct="1">
              <a:defRPr sz="2500" kern="1200">
                <a:solidFill>
                  <a:srgbClr val="67B3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z="1250" smtClean="0"/>
              <a:pPr/>
              <a:t>‹N°›</a:t>
            </a:fld>
            <a:endParaRPr lang="fr-FR" sz="1250" dirty="0"/>
          </a:p>
          <a:p>
            <a:endParaRPr lang="fr-FR" sz="1250" dirty="0"/>
          </a:p>
        </p:txBody>
      </p:sp>
    </p:spTree>
    <p:extLst>
      <p:ext uri="{BB962C8B-B14F-4D97-AF65-F5344CB8AC3E}">
        <p14:creationId xmlns:p14="http://schemas.microsoft.com/office/powerpoint/2010/main" val="340625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5">
            <a:extLst>
              <a:ext uri="{FF2B5EF4-FFF2-40B4-BE49-F238E27FC236}">
                <a16:creationId xmlns:a16="http://schemas.microsoft.com/office/drawing/2014/main" id="{4985ED50-92D2-75EC-EF9F-139D1E75A8F3}"/>
              </a:ext>
            </a:extLst>
          </p:cNvPr>
          <p:cNvSpPr/>
          <p:nvPr userDrawn="1"/>
        </p:nvSpPr>
        <p:spPr>
          <a:xfrm>
            <a:off x="0" y="0"/>
            <a:ext cx="4239767" cy="6858000"/>
          </a:xfrm>
          <a:prstGeom prst="rect">
            <a:avLst/>
          </a:prstGeom>
          <a:solidFill>
            <a:srgbClr val="30394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/>
          </a:p>
        </p:txBody>
      </p:sp>
      <p:pic>
        <p:nvPicPr>
          <p:cNvPr id="8" name="Image 1" descr="Image 1">
            <a:extLst>
              <a:ext uri="{FF2B5EF4-FFF2-40B4-BE49-F238E27FC236}">
                <a16:creationId xmlns:a16="http://schemas.microsoft.com/office/drawing/2014/main" id="{3F1474BD-0BAC-5148-9673-2B4B7423A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81" y="5817658"/>
            <a:ext cx="2438559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">
            <a:extLst>
              <a:ext uri="{FF2B5EF4-FFF2-40B4-BE49-F238E27FC236}">
                <a16:creationId xmlns:a16="http://schemas.microsoft.com/office/drawing/2014/main" id="{E96590BC-9F09-FD22-6C1E-98CFA952C0E6}"/>
              </a:ext>
            </a:extLst>
          </p:cNvPr>
          <p:cNvSpPr txBox="1">
            <a:spLocks/>
          </p:cNvSpPr>
          <p:nvPr userDrawn="1"/>
        </p:nvSpPr>
        <p:spPr>
          <a:xfrm>
            <a:off x="4887855" y="2857500"/>
            <a:ext cx="5404202" cy="867834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rgbClr val="67B3E4"/>
                </a:solidFill>
              </a:rPr>
              <a:t>Merci</a:t>
            </a:r>
          </a:p>
          <a:p>
            <a:r>
              <a:rPr lang="fr-FR" sz="4750" dirty="0">
                <a:solidFill>
                  <a:srgbClr val="67B3E4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19266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76024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3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883B1-6082-2C6B-EAA7-10A9B6FD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FE5A38-8C24-E571-D450-9D9FC490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140EE-88EB-92CB-87B3-5DC2585D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9A030-0C09-48F5-B5F3-E65A0FB8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973266-13E6-2F1D-CDF3-A05EF653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777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70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79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38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2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13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007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1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04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647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6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CE03B-4DC3-6254-6044-AD84AA6A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F65AF3-8217-EBCF-1F98-52475B0D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34B19A-B5D1-C90D-5604-3EE39E54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6DB1C4-7FE0-6CA0-1E43-9FE67895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57B44-89FA-D9EA-6F29-A8103344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46201-1DBB-27BA-43A3-BEEC384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137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1296985" y="795330"/>
            <a:ext cx="207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3196367" y="1580160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3196367" y="3043942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5865" y="2049464"/>
            <a:ext cx="7906443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Démarche de la concertation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5865" y="3679550"/>
            <a:ext cx="7906443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4247882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1296985" y="795330"/>
            <a:ext cx="207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3196367" y="1580160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3196367" y="3043942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5865" y="2049464"/>
            <a:ext cx="7906443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Echanges avec les opérateurs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5865" y="3679550"/>
            <a:ext cx="7906443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587717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3196367" y="1580160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3196367" y="3043942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5865" y="2049464"/>
            <a:ext cx="7906443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5865" y="3679550"/>
            <a:ext cx="7906443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1296985" y="795330"/>
            <a:ext cx="207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865918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1296985" y="795330"/>
            <a:ext cx="207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3196367" y="1580160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3196367" y="3043942"/>
            <a:ext cx="207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5865" y="2049464"/>
            <a:ext cx="7906443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5865" y="3679550"/>
            <a:ext cx="7906443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4190660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436346" y="519766"/>
            <a:ext cx="11319309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462" y="241253"/>
            <a:ext cx="11576028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436345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802" y="654526"/>
            <a:ext cx="11280853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79" y="6384644"/>
            <a:ext cx="2084876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47" y="1222412"/>
            <a:ext cx="11409143" cy="483231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9488" y="6157732"/>
            <a:ext cx="43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E9C8BF-97D0-430C-8738-7FF5463AFC8C}" type="slidenum">
              <a:rPr lang="fr-FR" sz="1000" smtClean="0"/>
              <a:pPr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32761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436345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802" y="654526"/>
            <a:ext cx="11280853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79" y="6384644"/>
            <a:ext cx="2084876" cy="30853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2674" y="1222375"/>
            <a:ext cx="5403293" cy="4832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436346" y="519766"/>
            <a:ext cx="11319309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462" y="241253"/>
            <a:ext cx="11576028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47" y="1222412"/>
            <a:ext cx="5672487" cy="483231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4695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436345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802" y="654526"/>
            <a:ext cx="11280853" cy="38500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802" y="5601903"/>
            <a:ext cx="11280853" cy="45238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79" y="6384644"/>
            <a:ext cx="2084876" cy="30853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345" y="1222375"/>
            <a:ext cx="11319621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436346" y="519766"/>
            <a:ext cx="11319309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462" y="241253"/>
            <a:ext cx="11576028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805635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79" y="6384644"/>
            <a:ext cx="2084876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436346" y="519766"/>
            <a:ext cx="11319309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462" y="241253"/>
            <a:ext cx="11576028" cy="26888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82482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98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2077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AC011-AF26-E3A5-F7ED-DDFB08A7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073EDB-B815-CF6D-6CCB-99A311462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B49B36-2AA5-E06E-715D-968BF6EA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989616-D3E5-833A-0F7F-6605959EB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0E10B4-44B3-EBDE-707F-13F816EC0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4B8758-F906-F261-2B49-4694D5B1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FBE3A3-0338-E523-8C9C-3CF7553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BF03B4-39D8-B355-2EE5-52811EEF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79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leu">
    <p:bg>
      <p:bgPr>
        <a:solidFill>
          <a:srgbClr val="65B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DC3EAF47-64D6-4886-276A-6A2B5A08B1DA}"/>
              </a:ext>
            </a:extLst>
          </p:cNvPr>
          <p:cNvSpPr/>
          <p:nvPr userDrawn="1"/>
        </p:nvSpPr>
        <p:spPr>
          <a:xfrm>
            <a:off x="908867" y="3500425"/>
            <a:ext cx="11283133" cy="3357575"/>
          </a:xfrm>
          <a:custGeom>
            <a:avLst/>
            <a:gdLst>
              <a:gd name="connsiteX0" fmla="*/ 7529114 w 11283133"/>
              <a:gd name="connsiteY0" fmla="*/ 0 h 3357575"/>
              <a:gd name="connsiteX1" fmla="*/ 11009987 w 11283133"/>
              <a:gd name="connsiteY1" fmla="*/ 614304 h 3357575"/>
              <a:gd name="connsiteX2" fmla="*/ 11283133 w 11283133"/>
              <a:gd name="connsiteY2" fmla="*/ 722003 h 3357575"/>
              <a:gd name="connsiteX3" fmla="*/ 11283133 w 11283133"/>
              <a:gd name="connsiteY3" fmla="*/ 3357575 h 3357575"/>
              <a:gd name="connsiteX4" fmla="*/ 0 w 11283133"/>
              <a:gd name="connsiteY4" fmla="*/ 3357575 h 3357575"/>
              <a:gd name="connsiteX5" fmla="*/ 35357 w 11283133"/>
              <a:gd name="connsiteY5" fmla="*/ 3316758 h 3357575"/>
              <a:gd name="connsiteX6" fmla="*/ 7529114 w 11283133"/>
              <a:gd name="connsiteY6" fmla="*/ 0 h 33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3133" h="3357575">
                <a:moveTo>
                  <a:pt x="7529114" y="0"/>
                </a:moveTo>
                <a:cubicBezTo>
                  <a:pt x="8752183" y="0"/>
                  <a:pt x="9924595" y="216889"/>
                  <a:pt x="11009987" y="614304"/>
                </a:cubicBezTo>
                <a:lnTo>
                  <a:pt x="11283133" y="722003"/>
                </a:lnTo>
                <a:lnTo>
                  <a:pt x="11283133" y="3357575"/>
                </a:lnTo>
                <a:lnTo>
                  <a:pt x="0" y="3357575"/>
                </a:lnTo>
                <a:lnTo>
                  <a:pt x="35357" y="3316758"/>
                </a:lnTo>
                <a:cubicBezTo>
                  <a:pt x="1887267" y="1279204"/>
                  <a:pt x="4558804" y="0"/>
                  <a:pt x="7529114" y="0"/>
                </a:cubicBezTo>
                <a:close/>
              </a:path>
            </a:pathLst>
          </a:custGeom>
          <a:solidFill>
            <a:srgbClr val="B3D9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/>
              <a:t> 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5158B74F-3C38-BA9D-A158-96237708DBBD}"/>
              </a:ext>
            </a:extLst>
          </p:cNvPr>
          <p:cNvSpPr/>
          <p:nvPr userDrawn="1"/>
        </p:nvSpPr>
        <p:spPr>
          <a:xfrm>
            <a:off x="10621180" y="6180736"/>
            <a:ext cx="1570820" cy="677264"/>
          </a:xfrm>
          <a:custGeom>
            <a:avLst/>
            <a:gdLst>
              <a:gd name="connsiteX0" fmla="*/ 364856 w 1570820"/>
              <a:gd name="connsiteY0" fmla="*/ 1761 h 677264"/>
              <a:gd name="connsiteX1" fmla="*/ 444888 w 1570820"/>
              <a:gd name="connsiteY1" fmla="*/ 2598 h 677264"/>
              <a:gd name="connsiteX2" fmla="*/ 1570820 w 1570820"/>
              <a:gd name="connsiteY2" fmla="*/ 135814 h 677264"/>
              <a:gd name="connsiteX3" fmla="*/ 1570820 w 1570820"/>
              <a:gd name="connsiteY3" fmla="*/ 677264 h 677264"/>
              <a:gd name="connsiteX4" fmla="*/ 78269 w 1570820"/>
              <a:gd name="connsiteY4" fmla="*/ 677264 h 677264"/>
              <a:gd name="connsiteX5" fmla="*/ 42423 w 1570820"/>
              <a:gd name="connsiteY5" fmla="*/ 617436 h 677264"/>
              <a:gd name="connsiteX6" fmla="*/ 3164 w 1570820"/>
              <a:gd name="connsiteY6" fmla="*/ 375226 h 677264"/>
              <a:gd name="connsiteX7" fmla="*/ 364856 w 1570820"/>
              <a:gd name="connsiteY7" fmla="*/ 1761 h 67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820" h="677264">
                <a:moveTo>
                  <a:pt x="364856" y="1761"/>
                </a:moveTo>
                <a:cubicBezTo>
                  <a:pt x="391043" y="-801"/>
                  <a:pt x="417819" y="-605"/>
                  <a:pt x="444888" y="2598"/>
                </a:cubicBezTo>
                <a:lnTo>
                  <a:pt x="1570820" y="135814"/>
                </a:lnTo>
                <a:lnTo>
                  <a:pt x="1570820" y="677264"/>
                </a:lnTo>
                <a:lnTo>
                  <a:pt x="78269" y="677264"/>
                </a:lnTo>
                <a:lnTo>
                  <a:pt x="42423" y="617436"/>
                </a:lnTo>
                <a:cubicBezTo>
                  <a:pt x="8050" y="545557"/>
                  <a:pt x="-7104" y="462013"/>
                  <a:pt x="3164" y="375226"/>
                </a:cubicBezTo>
                <a:cubicBezTo>
                  <a:pt x="27123" y="172721"/>
                  <a:pt x="181549" y="19690"/>
                  <a:pt x="364856" y="1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7C20261B-CC7F-829E-FDD0-E38BE9D7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815" y="6197329"/>
            <a:ext cx="1559185" cy="6606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E065D5A-AE48-A027-B6B9-1CE8EB783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70" y="1630281"/>
            <a:ext cx="10094259" cy="149656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Page de</a:t>
            </a:r>
            <a:br>
              <a:rPr lang="fr-FR"/>
            </a:br>
            <a:r>
              <a:rPr lang="fr-FR"/>
              <a:t>transition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53459248-C443-A9F1-CA97-DC1E99EE65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0395" y="6292967"/>
            <a:ext cx="5029201" cy="2462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Février 2025</a:t>
            </a:r>
          </a:p>
        </p:txBody>
      </p:sp>
    </p:spTree>
    <p:extLst>
      <p:ext uri="{BB962C8B-B14F-4D97-AF65-F5344CB8AC3E}">
        <p14:creationId xmlns:p14="http://schemas.microsoft.com/office/powerpoint/2010/main" val="70809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transition">
    <p:bg>
      <p:bgPr>
        <a:solidFill>
          <a:srgbClr val="67B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">
            <a:extLst>
              <a:ext uri="{FF2B5EF4-FFF2-40B4-BE49-F238E27FC236}">
                <a16:creationId xmlns:a16="http://schemas.microsoft.com/office/drawing/2014/main" id="{8E2EBD98-1C92-30D3-4DA2-1D01077AB0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91660" y="3403112"/>
            <a:ext cx="10180982" cy="1930889"/>
          </a:xfrm>
          <a:prstGeom prst="rect">
            <a:avLst/>
          </a:prstGeom>
        </p:spPr>
        <p:txBody>
          <a:bodyPr/>
          <a:lstStyle>
            <a:lvl1pPr>
              <a:defRPr lang="fr-FR" sz="4750" b="1" kern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Titre Partie</a:t>
            </a:r>
            <a:endParaRPr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7858C74-437A-6267-6A8F-0B07B700D1B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91659" y="1828800"/>
            <a:ext cx="6065121" cy="758172"/>
          </a:xfrm>
          <a:prstGeom prst="rect">
            <a:avLst/>
          </a:prstGeom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47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3" indent="0">
              <a:buNone/>
              <a:defRPr sz="701"/>
            </a:lvl2pPr>
            <a:lvl3pPr marL="457186" indent="0">
              <a:buNone/>
              <a:defRPr sz="601"/>
            </a:lvl3pPr>
            <a:lvl4pPr marL="685777" indent="0">
              <a:buNone/>
              <a:defRPr sz="500"/>
            </a:lvl4pPr>
            <a:lvl5pPr marL="914369" indent="0">
              <a:buNone/>
              <a:defRPr sz="500"/>
            </a:lvl5pPr>
            <a:lvl6pPr marL="1142963" indent="0">
              <a:buNone/>
              <a:defRPr sz="500"/>
            </a:lvl6pPr>
            <a:lvl7pPr marL="1371554" indent="0">
              <a:buNone/>
              <a:defRPr sz="500"/>
            </a:lvl7pPr>
            <a:lvl8pPr marL="1600148" indent="0">
              <a:buNone/>
              <a:defRPr sz="500"/>
            </a:lvl8pPr>
            <a:lvl9pPr marL="1828740" indent="0">
              <a:buNone/>
              <a:defRPr sz="500"/>
            </a:lvl9pPr>
          </a:lstStyle>
          <a:p>
            <a:r>
              <a:rPr lang="fr-FR" dirty="0"/>
              <a:t>01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C2057CF9-D84E-A455-9ECA-4C905A7E2BC5}"/>
              </a:ext>
            </a:extLst>
          </p:cNvPr>
          <p:cNvSpPr txBox="1">
            <a:spLocks/>
          </p:cNvSpPr>
          <p:nvPr userDrawn="1"/>
        </p:nvSpPr>
        <p:spPr>
          <a:xfrm>
            <a:off x="891660" y="2586973"/>
            <a:ext cx="6735192" cy="486939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2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750" dirty="0">
                <a:solidFill>
                  <a:schemeClr val="bg1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40203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699C5-8257-74B4-B17C-F7BF776A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3CF655-94B6-DDCC-B291-42B931E8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55588B-7E3A-7208-A499-D4A47C53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B983DD-5CE1-4D3B-6536-2820C078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FA44E7-8D85-4C02-0115-BAD88A68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B39AF-8186-EEF1-9E3A-B9549895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01637F-A705-56B0-5601-EC728D21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5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948B4-7706-7BF4-4026-7AF854B1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3B482-97C7-88CA-D401-E33FD8F0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3F0286-CA2A-3858-846F-E0D699C41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289ED6-8864-8CFF-B9AF-494F2EAD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3F3C44-04E4-1A7F-A9A6-69117A13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4A7E56-C2F3-FCED-0AE4-176BDEC0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4B945-1056-0BC1-868F-D1F0EF6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AE3723-75C7-52B8-72DA-63743B367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F880E6-A258-5A81-AD89-09270D44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5A72B2-E3E4-CAAA-033B-BAFA1A9E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AD2EE6-30DE-C798-5D36-B303C143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DECC8-840C-9BFF-8E1B-49FA731B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49A45F-6E0E-6CD3-6E66-1C1B1DD7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E000B-0436-358B-B93D-88DB2857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8DF1F-95BD-ED22-58A5-E7ED6DDFC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BE365-A832-40DD-B5CC-12DDAE5617C8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41443F-AD47-27EC-BFF1-AD8253F5C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7D14A8-6A53-C280-B08C-6332F3073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AE8FF-8DF1-4708-AFFF-AD3E9CA34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5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93D113-3AD5-B2F7-2A57-605116A4914D}"/>
              </a:ext>
            </a:extLst>
          </p:cNvPr>
          <p:cNvSpPr txBox="1"/>
          <p:nvPr userDrawn="1"/>
        </p:nvSpPr>
        <p:spPr>
          <a:xfrm>
            <a:off x="11389488" y="6157732"/>
            <a:ext cx="43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E9C8BF-97D0-430C-8738-7FF5463AFC8C}" type="slidenum">
              <a:rPr lang="fr-FR" sz="1000" smtClean="0"/>
              <a:pPr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3384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idfmobilites/" TargetMode="External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hyperlink" Target="https://twitter.com/IDFmobilite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user/STIFvideo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hyperlink" Target="https://www.instagram.com/idfmobilites/" TargetMode="External"/><Relationship Id="rId4" Type="http://schemas.openxmlformats.org/officeDocument/2006/relationships/hyperlink" Target="https://www.facebook.com/iledefrancemobilites/" TargetMode="Externa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B4741A_789B6DD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.pn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librairie.ademe.fr/mobilite-et-transports/5804-enquete-autopartage-2022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iledefrance-mobilites.fr/medias/portail-idfm/81432f36-15f2-4fec-895d-be180fa3548d_Label+re%CC%81gional+Autopartage+IDFM_V+consolide%CC%81e+27+11+20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ledefrance-mobilites.fr/medias/portail-idfm/81432f36-15f2-4fec-895d-be180fa3548d_Label+re%CC%81gional+Autopartage+IDFM_V+consolide%CC%81e+27+11+2023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0DCD5-F729-BB49-109F-ABAE4FD3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799" noProof="0" dirty="0"/>
              <a:t>IDFM’s Carsharing Roadmap</a:t>
            </a:r>
            <a:r>
              <a:rPr lang="en-GB" sz="4799" dirty="0"/>
              <a:t> and its future public service</a:t>
            </a:r>
            <a:endParaRPr lang="en-GB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C56-CF95-D1EF-F4E0-4B698BED3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i="1" noProof="0" dirty="0"/>
              <a:t>STEER Academy </a:t>
            </a:r>
          </a:p>
          <a:p>
            <a:endParaRPr lang="en-GB" noProof="0" dirty="0"/>
          </a:p>
          <a:p>
            <a:r>
              <a:rPr lang="en-GB" noProof="0" dirty="0"/>
              <a:t>May 21</a:t>
            </a:r>
            <a:r>
              <a:rPr lang="en-GB" baseline="30000" noProof="0" dirty="0"/>
              <a:t>st</a:t>
            </a:r>
            <a:r>
              <a:rPr lang="en-GB" noProof="0" dirty="0"/>
              <a:t> 2026</a:t>
            </a:r>
          </a:p>
          <a:p>
            <a:endParaRPr lang="en-GB" i="1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474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32E42-F87C-FAC7-9FEA-7F5EA2FA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8C92C-0155-7957-C1E2-CA3A63C3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60" y="3403112"/>
            <a:ext cx="9720193" cy="1930889"/>
          </a:xfrm>
        </p:spPr>
        <p:txBody>
          <a:bodyPr/>
          <a:lstStyle/>
          <a:p>
            <a:pPr>
              <a:spcAft>
                <a:spcPts val="301"/>
              </a:spcAft>
              <a:defRPr/>
            </a:pPr>
            <a:r>
              <a:rPr lang="en-GB" dirty="0"/>
              <a:t>The </a:t>
            </a:r>
            <a:r>
              <a:rPr lang="en-GB" i="1" dirty="0"/>
              <a:t>Calls for Applications</a:t>
            </a:r>
            <a:r>
              <a:rPr lang="en-GB" dirty="0"/>
              <a:t> intended for the </a:t>
            </a:r>
            <a:r>
              <a:rPr lang="en-GB" dirty="0" err="1"/>
              <a:t>collectivities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4D513B-BC16-6922-9825-B20F9D4E0B89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3712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3867672F-10C5-3A9B-6F4A-B1CBF5D5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6ED24DAE-2C55-51A6-F6A4-94FF67B1D8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22A612A2-7213-8F6B-C9A0-58AFDA0BF56A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>
                <a:solidFill>
                  <a:prstClr val="black">
                    <a:tint val="75000"/>
                  </a:prstClr>
                </a:solidFill>
                <a:latin typeface="Aptos" panose="02110004020202020204"/>
              </a:rPr>
              <a:pPr/>
              <a:t>11</a:t>
            </a:fld>
            <a:endParaRPr lang="en-GB" noProof="0" dirty="0">
              <a:solidFill>
                <a:prstClr val="black">
                  <a:tint val="75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14A963B-124A-BE4A-349E-1B7E371494D1}"/>
              </a:ext>
            </a:extLst>
          </p:cNvPr>
          <p:cNvSpPr txBox="1">
            <a:spLocks/>
          </p:cNvSpPr>
          <p:nvPr/>
        </p:nvSpPr>
        <p:spPr>
          <a:xfrm>
            <a:off x="376446" y="1508382"/>
            <a:ext cx="11612356" cy="46265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u="sng" noProof="0" dirty="0">
                <a:solidFill>
                  <a:srgbClr val="0B66B1"/>
                </a:solidFill>
                <a:latin typeface="Aptos" panose="02110004020202020204"/>
              </a:rPr>
              <a:t>Objectives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: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 organise concertation 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with the </a:t>
            </a:r>
            <a:r>
              <a:rPr lang="en-GB" sz="2000" noProof="0" dirty="0" err="1">
                <a:solidFill>
                  <a:srgbClr val="0B66B1"/>
                </a:solidFill>
                <a:latin typeface="Aptos" panose="02110004020202020204"/>
              </a:rPr>
              <a:t>collectivities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to define the stations' locations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, and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contract on the occupancy of the public land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00" u="sng" noProof="0" dirty="0">
              <a:solidFill>
                <a:srgbClr val="0B66B1"/>
              </a:solidFill>
              <a:latin typeface="Aptos" panose="02110004020202020204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u="sng" noProof="0" dirty="0">
                <a:solidFill>
                  <a:srgbClr val="0B66B1"/>
                </a:solidFill>
                <a:latin typeface="Aptos" panose="02110004020202020204"/>
              </a:rPr>
              <a:t>Principal stakes for IDFM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: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 communication 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and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enrolment </a:t>
            </a:r>
            <a:r>
              <a:rPr lang="en-GB" sz="2000" b="1" dirty="0">
                <a:solidFill>
                  <a:srgbClr val="0B66B1"/>
                </a:solidFill>
                <a:latin typeface="Aptos" panose="02110004020202020204"/>
              </a:rPr>
              <a:t>in the project</a:t>
            </a:r>
            <a:r>
              <a:rPr lang="en-GB" sz="2000" dirty="0">
                <a:solidFill>
                  <a:srgbClr val="0B66B1"/>
                </a:solidFill>
                <a:latin typeface="Aptos" panose="02110004020202020204"/>
              </a:rPr>
              <a:t> for a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maximum of </a:t>
            </a:r>
            <a:r>
              <a:rPr lang="en-GB" sz="2000" noProof="0" dirty="0" err="1">
                <a:solidFill>
                  <a:srgbClr val="0B66B1"/>
                </a:solidFill>
                <a:latin typeface="Aptos" panose="02110004020202020204"/>
              </a:rPr>
              <a:t>collectivities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to assure coherent and </a:t>
            </a:r>
            <a:r>
              <a:rPr lang="en-GB" sz="2000" b="1" dirty="0">
                <a:solidFill>
                  <a:srgbClr val="0B66B1"/>
                </a:solidFill>
                <a:latin typeface="Aptos" panose="02110004020202020204"/>
              </a:rPr>
              <a:t>economically sustainable implementation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of the future public service.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00" u="sng" noProof="0" dirty="0">
              <a:solidFill>
                <a:srgbClr val="0B66B1"/>
              </a:solidFill>
              <a:latin typeface="Aptos" panose="02110004020202020204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u="sng" noProof="0" dirty="0">
                <a:solidFill>
                  <a:srgbClr val="0B66B1"/>
                </a:solidFill>
                <a:latin typeface="Aptos" panose="02110004020202020204"/>
              </a:rPr>
              <a:t>Suggestion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: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A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clear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,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legible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and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structured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procedure, to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identify the motivated </a:t>
            </a:r>
            <a:r>
              <a:rPr lang="en-GB" sz="2000" b="1" noProof="0" dirty="0" err="1">
                <a:solidFill>
                  <a:srgbClr val="0B66B1"/>
                </a:solidFill>
                <a:latin typeface="Aptos" panose="02110004020202020204"/>
              </a:rPr>
              <a:t>collectivities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. </a:t>
            </a:r>
            <a:r>
              <a:rPr lang="en-GB" sz="2000" dirty="0">
                <a:solidFill>
                  <a:srgbClr val="0B66B1"/>
                </a:solidFill>
                <a:latin typeface="Aptos" panose="02110004020202020204"/>
              </a:rPr>
              <a:t>These could be a part of the future public service</a:t>
            </a:r>
            <a:r>
              <a:rPr lang="en-GB" sz="2000" noProof="0" dirty="0">
                <a:solidFill>
                  <a:srgbClr val="0B66B1"/>
                </a:solidFill>
                <a:latin typeface="Aptos" panose="02110004020202020204"/>
              </a:rPr>
              <a:t> </a:t>
            </a:r>
            <a:r>
              <a:rPr lang="en-GB" sz="2000" b="1" noProof="0" dirty="0">
                <a:solidFill>
                  <a:srgbClr val="0B66B1"/>
                </a:solidFill>
                <a:latin typeface="Aptos" panose="02110004020202020204"/>
              </a:rPr>
              <a:t>according to « boundary conditions » fixed by IDFM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00" b="1" noProof="0" dirty="0">
              <a:solidFill>
                <a:srgbClr val="0B66B1"/>
              </a:solidFill>
              <a:latin typeface="Aptos" panose="02110004020202020204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b="1" noProof="0" dirty="0">
                <a:solidFill>
                  <a:prstClr val="black"/>
                </a:solidFill>
                <a:latin typeface="Aptos" panose="02110004020202020204"/>
              </a:rPr>
              <a:t>Multiple identification campaigns </a:t>
            </a: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: </a:t>
            </a:r>
            <a:r>
              <a:rPr lang="en-GB" sz="2000" noProof="0" dirty="0" err="1">
                <a:solidFill>
                  <a:prstClr val="black"/>
                </a:solidFill>
                <a:latin typeface="Aptos" panose="02110004020202020204"/>
              </a:rPr>
              <a:t>june</a:t>
            </a: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 2026, autumn 2026, spring 2027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Based on a </a:t>
            </a:r>
            <a:r>
              <a:rPr lang="en-GB" sz="2000" b="1" noProof="0" dirty="0">
                <a:solidFill>
                  <a:prstClr val="black"/>
                </a:solidFill>
                <a:latin typeface="Aptos" panose="02110004020202020204"/>
              </a:rPr>
              <a:t>document</a:t>
            </a: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 (« </a:t>
            </a:r>
            <a:r>
              <a:rPr lang="en-GB" sz="2000" i="1" noProof="0" dirty="0">
                <a:solidFill>
                  <a:prstClr val="black"/>
                </a:solidFill>
                <a:latin typeface="Aptos" panose="02110004020202020204"/>
              </a:rPr>
              <a:t>Call for Application </a:t>
            </a: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») </a:t>
            </a:r>
            <a:r>
              <a:rPr lang="en-GB" sz="2000" b="1" noProof="0" dirty="0">
                <a:solidFill>
                  <a:prstClr val="black"/>
                </a:solidFill>
                <a:latin typeface="Aptos" panose="02110004020202020204"/>
              </a:rPr>
              <a:t>including</a:t>
            </a: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: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 err="1">
                <a:solidFill>
                  <a:prstClr val="black"/>
                </a:solidFill>
                <a:latin typeface="Aptos" panose="02110004020202020204"/>
              </a:rPr>
              <a:t>Detailled</a:t>
            </a: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 description of the future IDFM’s public service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Briefing of IDFM’s expectations (technical, service scaling, etc..) 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Enrolment conditions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Presentation of the studies process and of the administrative procedures necessary to the stations’ creation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Organisation suggestion for the concertation phase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1600" noProof="0" dirty="0">
                <a:solidFill>
                  <a:prstClr val="black"/>
                </a:solidFill>
                <a:latin typeface="Aptos" panose="02110004020202020204"/>
              </a:rPr>
              <a:t>Model convention (f</a:t>
            </a:r>
            <a:r>
              <a:rPr lang="en-US" sz="1600" dirty="0">
                <a:solidFill>
                  <a:prstClr val="black"/>
                </a:solidFill>
              </a:rPr>
              <a:t>or the occupation of public land)</a:t>
            </a:r>
            <a:endParaRPr lang="en-GB" sz="1600" noProof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0367F-5101-739C-3C56-AEB3B1336A92}"/>
              </a:ext>
            </a:extLst>
          </p:cNvPr>
          <p:cNvSpPr/>
          <p:nvPr/>
        </p:nvSpPr>
        <p:spPr>
          <a:xfrm>
            <a:off x="328321" y="304803"/>
            <a:ext cx="11074247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2600" b="1" kern="0" noProof="0" dirty="0">
                <a:solidFill>
                  <a:srgbClr val="64B5F6"/>
                </a:solidFill>
                <a:latin typeface="Open Sans"/>
              </a:rPr>
              <a:t>The “</a:t>
            </a:r>
            <a:r>
              <a:rPr lang="en-US" sz="2600" b="1" i="1" kern="0" noProof="0" dirty="0">
                <a:solidFill>
                  <a:srgbClr val="64B5F6"/>
                </a:solidFill>
                <a:latin typeface="Open Sans"/>
              </a:rPr>
              <a:t>Calls for Applications”</a:t>
            </a:r>
            <a:r>
              <a:rPr lang="en-US" sz="2600" b="1" kern="0" noProof="0" dirty="0">
                <a:solidFill>
                  <a:srgbClr val="64B5F6"/>
                </a:solidFill>
                <a:latin typeface="Open Sans"/>
              </a:rPr>
              <a:t> intended for the collectivities </a:t>
            </a:r>
            <a:r>
              <a:rPr lang="en-GB" sz="2600" b="1" kern="0" noProof="0" dirty="0">
                <a:solidFill>
                  <a:srgbClr val="64B5F6"/>
                </a:solidFill>
                <a:latin typeface="Open Sans"/>
              </a:rPr>
              <a:t>: </a:t>
            </a:r>
            <a:r>
              <a:rPr lang="en-GB" sz="2600" kern="0" dirty="0">
                <a:solidFill>
                  <a:srgbClr val="64B5F6"/>
                </a:solidFill>
                <a:latin typeface="Open Sans"/>
              </a:rPr>
              <a:t>a</a:t>
            </a:r>
            <a:r>
              <a:rPr lang="en-GB" sz="2600" b="1" kern="0" dirty="0">
                <a:solidFill>
                  <a:srgbClr val="64B5F6"/>
                </a:solidFill>
                <a:latin typeface="Open Sans"/>
              </a:rPr>
              <a:t> </a:t>
            </a:r>
            <a:r>
              <a:rPr lang="en-GB" sz="2600" kern="0" noProof="0" dirty="0">
                <a:solidFill>
                  <a:srgbClr val="64B5F6"/>
                </a:solidFill>
                <a:latin typeface="Open Sans"/>
              </a:rPr>
              <a:t>parallel  process necessary to the implementation of the public service</a:t>
            </a:r>
          </a:p>
        </p:txBody>
      </p:sp>
    </p:spTree>
    <p:extLst>
      <p:ext uri="{BB962C8B-B14F-4D97-AF65-F5344CB8AC3E}">
        <p14:creationId xmlns:p14="http://schemas.microsoft.com/office/powerpoint/2010/main" val="20554167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8F56E-71D1-F9F0-BBED-D472BFD3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Q&amp;A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8ACF0F-1AC5-812A-7BC2-C39D8E9C18BA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9003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838ABA3-1EC7-64CC-DEDB-F36300C0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66" y="4528705"/>
            <a:ext cx="514349" cy="514349"/>
          </a:xfrm>
          <a:prstGeom prst="rect">
            <a:avLst/>
          </a:prstGeom>
        </p:spPr>
      </p:pic>
      <p:pic>
        <p:nvPicPr>
          <p:cNvPr id="9" name="Image 8">
            <a:hlinkClick r:id="rId4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A696E4C-CA5D-C3A3-758B-87E6A1AE8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901" y="4528705"/>
            <a:ext cx="514349" cy="514349"/>
          </a:xfrm>
          <a:prstGeom prst="rect">
            <a:avLst/>
          </a:prstGeom>
        </p:spPr>
      </p:pic>
      <p:pic>
        <p:nvPicPr>
          <p:cNvPr id="10" name="Image 9">
            <a:hlinkClick r:id="rId6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C85E7F2-42DA-B2BF-843F-BF1D9E3EB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537" y="4528705"/>
            <a:ext cx="514349" cy="514349"/>
          </a:xfrm>
          <a:prstGeom prst="rect">
            <a:avLst/>
          </a:prstGeom>
        </p:spPr>
      </p:pic>
      <p:pic>
        <p:nvPicPr>
          <p:cNvPr id="11" name="Image 10">
            <a:hlinkClick r:id="rId8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A0D19B2-48E2-5624-24E5-082E8655D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171" y="4528705"/>
            <a:ext cx="514349" cy="514349"/>
          </a:xfrm>
          <a:prstGeom prst="rect">
            <a:avLst/>
          </a:prstGeom>
        </p:spPr>
      </p:pic>
      <p:pic>
        <p:nvPicPr>
          <p:cNvPr id="12" name="Image 11">
            <a:hlinkClick r:id="rId10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3C5ED26-4EF7-5603-577A-E37068308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5806" y="4528705"/>
            <a:ext cx="514349" cy="5143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29D26D-E497-CD8A-6BA6-90593367CA1C}"/>
              </a:ext>
            </a:extLst>
          </p:cNvPr>
          <p:cNvSpPr txBox="1">
            <a:spLocks/>
          </p:cNvSpPr>
          <p:nvPr/>
        </p:nvSpPr>
        <p:spPr>
          <a:xfrm>
            <a:off x="4794663" y="2905103"/>
            <a:ext cx="2614035" cy="78907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0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64848E6-2837-9963-410A-9EE9400C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76E34-DCEC-C817-1EB0-5280DED6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0234521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8F56E-71D1-F9F0-BBED-D472BFD3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Qu’est-ce-que l’autopartage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8ACF0F-1AC5-812A-7BC2-C39D8E9C18BA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Annexe 1</a:t>
            </a:r>
          </a:p>
        </p:txBody>
      </p:sp>
    </p:spTree>
    <p:extLst>
      <p:ext uri="{BB962C8B-B14F-4D97-AF65-F5344CB8AC3E}">
        <p14:creationId xmlns:p14="http://schemas.microsoft.com/office/powerpoint/2010/main" val="35436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82694712-09CF-6F9F-8377-AC1FC2C6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5D4670-754D-DF41-56BC-32E2D8F012EC}"/>
              </a:ext>
            </a:extLst>
          </p:cNvPr>
          <p:cNvSpPr/>
          <p:nvPr/>
        </p:nvSpPr>
        <p:spPr>
          <a:xfrm>
            <a:off x="328321" y="304803"/>
            <a:ext cx="10923879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Définition générale</a:t>
            </a: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64B5F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E99A9CD2-7CC8-2BF6-9322-11EB19E786DB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263E3098-846E-45F2-0E18-FF38BD99CF1B}"/>
              </a:ext>
            </a:extLst>
          </p:cNvPr>
          <p:cNvSpPr txBox="1">
            <a:spLocks/>
          </p:cNvSpPr>
          <p:nvPr/>
        </p:nvSpPr>
        <p:spPr>
          <a:xfrm>
            <a:off x="489474" y="1359186"/>
            <a:ext cx="11352458" cy="46265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L’autopartage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est un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service de location de véhicules, accessible 24h/24, 7j/7 moyennant la souscription d’un contrat/abonnement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(ou équivalent), permettant de satisfaire des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déplacements réguliers ou occasionnels, de courte ou moyenne durée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Utilisations successives par plusieurs personnes d’un même véhicule.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modèles organisationnels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A5651-0DB7-C563-110D-6F8028323E8B}"/>
              </a:ext>
            </a:extLst>
          </p:cNvPr>
          <p:cNvSpPr/>
          <p:nvPr/>
        </p:nvSpPr>
        <p:spPr>
          <a:xfrm>
            <a:off x="489474" y="3564970"/>
            <a:ext cx="6844013" cy="2919198"/>
          </a:xfrm>
          <a:prstGeom prst="rect">
            <a:avLst/>
          </a:prstGeom>
          <a:solidFill>
            <a:srgbClr val="F0F4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30A783F-B1A6-83F1-CEDC-E422365939D5}"/>
              </a:ext>
            </a:extLst>
          </p:cNvPr>
          <p:cNvGrpSpPr/>
          <p:nvPr/>
        </p:nvGrpSpPr>
        <p:grpSpPr>
          <a:xfrm>
            <a:off x="1691683" y="4042577"/>
            <a:ext cx="1303139" cy="1010300"/>
            <a:chOff x="1212445" y="4607934"/>
            <a:chExt cx="1622488" cy="125788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B424962E-D027-CAB6-DA07-216BF5561CD5}"/>
                </a:ext>
              </a:extLst>
            </p:cNvPr>
            <p:cNvGrpSpPr/>
            <p:nvPr/>
          </p:nvGrpSpPr>
          <p:grpSpPr>
            <a:xfrm>
              <a:off x="1448636" y="4607934"/>
              <a:ext cx="914400" cy="914400"/>
              <a:chOff x="1694810" y="4554941"/>
              <a:chExt cx="914400" cy="914400"/>
            </a:xfrm>
          </p:grpSpPr>
          <p:pic>
            <p:nvPicPr>
              <p:cNvPr id="12" name="Graphique 11" descr="Voiture avec un remplissage uni">
                <a:extLst>
                  <a:ext uri="{FF2B5EF4-FFF2-40B4-BE49-F238E27FC236}">
                    <a16:creationId xmlns:a16="http://schemas.microsoft.com/office/drawing/2014/main" id="{989F50F6-B718-66F2-FB42-FA229F415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99361" y="4656378"/>
                <a:ext cx="705299" cy="705299"/>
              </a:xfrm>
              <a:prstGeom prst="rect">
                <a:avLst/>
              </a:prstGeom>
            </p:spPr>
          </p:pic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EA6D4CDE-5EB7-22E4-EBB1-50EFF42690A9}"/>
                  </a:ext>
                </a:extLst>
              </p:cNvPr>
              <p:cNvSpPr/>
              <p:nvPr/>
            </p:nvSpPr>
            <p:spPr>
              <a:xfrm>
                <a:off x="1694810" y="4554941"/>
                <a:ext cx="914400" cy="914400"/>
              </a:xfrm>
              <a:prstGeom prst="arc">
                <a:avLst>
                  <a:gd name="adj1" fmla="val 2334248"/>
                  <a:gd name="adj2" fmla="val 0"/>
                </a:avLst>
              </a:prstGeom>
              <a:ln>
                <a:solidFill>
                  <a:srgbClr val="009B9F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198F5AC-AD0A-1800-9847-A84AE5F97B74}"/>
                </a:ext>
              </a:extLst>
            </p:cNvPr>
            <p:cNvSpPr txBox="1"/>
            <p:nvPr/>
          </p:nvSpPr>
          <p:spPr>
            <a:xfrm>
              <a:off x="1212445" y="5532712"/>
              <a:ext cx="1622488" cy="333107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EN BOUCLE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70985-6609-D44D-9C87-B50AD0050250}"/>
              </a:ext>
            </a:extLst>
          </p:cNvPr>
          <p:cNvSpPr/>
          <p:nvPr/>
        </p:nvSpPr>
        <p:spPr>
          <a:xfrm>
            <a:off x="7559910" y="3564970"/>
            <a:ext cx="4202639" cy="2919198"/>
          </a:xfrm>
          <a:prstGeom prst="rect">
            <a:avLst/>
          </a:prstGeom>
          <a:solidFill>
            <a:srgbClr val="F0F4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A2B9844-F455-9238-584C-485D2D864B5E}"/>
              </a:ext>
            </a:extLst>
          </p:cNvPr>
          <p:cNvGrpSpPr/>
          <p:nvPr/>
        </p:nvGrpSpPr>
        <p:grpSpPr>
          <a:xfrm>
            <a:off x="8933700" y="4015692"/>
            <a:ext cx="1891787" cy="973558"/>
            <a:chOff x="7051213" y="1461053"/>
            <a:chExt cx="2571391" cy="1323298"/>
          </a:xfrm>
        </p:grpSpPr>
        <p:pic>
          <p:nvPicPr>
            <p:cNvPr id="16" name="Graphique 15" descr="Voiture avec un remplissage uni">
              <a:extLst>
                <a:ext uri="{FF2B5EF4-FFF2-40B4-BE49-F238E27FC236}">
                  <a16:creationId xmlns:a16="http://schemas.microsoft.com/office/drawing/2014/main" id="{D1AF4780-E1DC-1144-17BB-8ACA0F23E75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51213" y="1685444"/>
              <a:ext cx="705299" cy="70529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945436E-32D9-EEDF-C770-6325C1E51DAE}"/>
                </a:ext>
              </a:extLst>
            </p:cNvPr>
            <p:cNvSpPr txBox="1"/>
            <p:nvPr/>
          </p:nvSpPr>
          <p:spPr>
            <a:xfrm>
              <a:off x="7051213" y="2400288"/>
              <a:ext cx="2571391" cy="384063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EN FREE-FLOATING</a:t>
              </a:r>
            </a:p>
          </p:txBody>
        </p:sp>
        <p:pic>
          <p:nvPicPr>
            <p:cNvPr id="18" name="Graphique 17" descr="Voiture avec un remplissage uni">
              <a:extLst>
                <a:ext uri="{FF2B5EF4-FFF2-40B4-BE49-F238E27FC236}">
                  <a16:creationId xmlns:a16="http://schemas.microsoft.com/office/drawing/2014/main" id="{3E3D29C3-BAFC-69BB-91BB-E3259217F7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19795" y="1461053"/>
              <a:ext cx="705299" cy="705299"/>
            </a:xfrm>
            <a:prstGeom prst="rect">
              <a:avLst/>
            </a:prstGeom>
          </p:spPr>
        </p:pic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122A959-E2D7-938F-669E-747CE68E08D6}"/>
                </a:ext>
              </a:extLst>
            </p:cNvPr>
            <p:cNvSpPr/>
            <p:nvPr/>
          </p:nvSpPr>
          <p:spPr>
            <a:xfrm>
              <a:off x="7857092" y="1771314"/>
              <a:ext cx="550137" cy="313846"/>
            </a:xfrm>
            <a:custGeom>
              <a:avLst/>
              <a:gdLst>
                <a:gd name="connsiteX0" fmla="*/ 0 w 623455"/>
                <a:gd name="connsiteY0" fmla="*/ 291705 h 313847"/>
                <a:gd name="connsiteX1" fmla="*/ 235527 w 623455"/>
                <a:gd name="connsiteY1" fmla="*/ 298633 h 313847"/>
                <a:gd name="connsiteX2" fmla="*/ 325582 w 623455"/>
                <a:gd name="connsiteY2" fmla="*/ 118524 h 313847"/>
                <a:gd name="connsiteX3" fmla="*/ 519545 w 623455"/>
                <a:gd name="connsiteY3" fmla="*/ 760 h 313847"/>
                <a:gd name="connsiteX4" fmla="*/ 623455 w 623455"/>
                <a:gd name="connsiteY4" fmla="*/ 76960 h 3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455" h="313847">
                  <a:moveTo>
                    <a:pt x="0" y="291705"/>
                  </a:moveTo>
                  <a:cubicBezTo>
                    <a:pt x="90631" y="309601"/>
                    <a:pt x="181263" y="327497"/>
                    <a:pt x="235527" y="298633"/>
                  </a:cubicBezTo>
                  <a:cubicBezTo>
                    <a:pt x="289791" y="269769"/>
                    <a:pt x="278246" y="168169"/>
                    <a:pt x="325582" y="118524"/>
                  </a:cubicBezTo>
                  <a:cubicBezTo>
                    <a:pt x="372918" y="68879"/>
                    <a:pt x="469899" y="7687"/>
                    <a:pt x="519545" y="760"/>
                  </a:cubicBezTo>
                  <a:cubicBezTo>
                    <a:pt x="569191" y="-6167"/>
                    <a:pt x="596323" y="35396"/>
                    <a:pt x="623455" y="76960"/>
                  </a:cubicBezTo>
                </a:path>
              </a:pathLst>
            </a:custGeom>
            <a:noFill/>
            <a:ln w="28575">
              <a:solidFill>
                <a:srgbClr val="009B9F"/>
              </a:solidFill>
              <a:headEnd type="diamond" w="med" len="med"/>
              <a:tailEnd type="diamond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C0522A2-A271-4CAE-3DCE-71C0E4A11493}"/>
              </a:ext>
            </a:extLst>
          </p:cNvPr>
          <p:cNvGrpSpPr/>
          <p:nvPr/>
        </p:nvGrpSpPr>
        <p:grpSpPr>
          <a:xfrm>
            <a:off x="4516932" y="4004699"/>
            <a:ext cx="1752634" cy="1179860"/>
            <a:chOff x="79162" y="1851571"/>
            <a:chExt cx="2012221" cy="135461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507070B-17F9-276A-8825-55F0608E88FD}"/>
                </a:ext>
              </a:extLst>
            </p:cNvPr>
            <p:cNvSpPr txBox="1"/>
            <p:nvPr/>
          </p:nvSpPr>
          <p:spPr>
            <a:xfrm>
              <a:off x="79162" y="2697317"/>
              <a:ext cx="2012221" cy="508866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EN TRACE DIRECTE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06A49C2A-03E1-F1CF-B914-7DBC8603567F}"/>
                </a:ext>
              </a:extLst>
            </p:cNvPr>
            <p:cNvGrpSpPr/>
            <p:nvPr/>
          </p:nvGrpSpPr>
          <p:grpSpPr>
            <a:xfrm>
              <a:off x="259470" y="1851571"/>
              <a:ext cx="1554107" cy="797420"/>
              <a:chOff x="8685172" y="5001733"/>
              <a:chExt cx="1554107" cy="797420"/>
            </a:xfrm>
          </p:grpSpPr>
          <p:pic>
            <p:nvPicPr>
              <p:cNvPr id="23" name="Graphique 22" descr="Voiture avec un remplissage uni">
                <a:extLst>
                  <a:ext uri="{FF2B5EF4-FFF2-40B4-BE49-F238E27FC236}">
                    <a16:creationId xmlns:a16="http://schemas.microsoft.com/office/drawing/2014/main" id="{7D84838D-D175-C214-3CB1-8B8B66234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85172" y="5001733"/>
                <a:ext cx="508867" cy="508867"/>
              </a:xfrm>
              <a:prstGeom prst="rect">
                <a:avLst/>
              </a:prstGeom>
            </p:spPr>
          </p:pic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82035FC-A219-60D0-3967-F11CA90B212F}"/>
                  </a:ext>
                </a:extLst>
              </p:cNvPr>
              <p:cNvSpPr/>
              <p:nvPr/>
            </p:nvSpPr>
            <p:spPr>
              <a:xfrm>
                <a:off x="8898855" y="5460195"/>
                <a:ext cx="125895" cy="125895"/>
              </a:xfrm>
              <a:prstGeom prst="ellipse">
                <a:avLst/>
              </a:prstGeom>
              <a:solidFill>
                <a:srgbClr val="009B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F288A2F0-E2EF-0217-DE66-43C7F66DFC9B}"/>
                  </a:ext>
                </a:extLst>
              </p:cNvPr>
              <p:cNvSpPr/>
              <p:nvPr/>
            </p:nvSpPr>
            <p:spPr>
              <a:xfrm>
                <a:off x="9676712" y="5111178"/>
                <a:ext cx="125895" cy="125895"/>
              </a:xfrm>
              <a:prstGeom prst="ellipse">
                <a:avLst/>
              </a:prstGeom>
              <a:solidFill>
                <a:srgbClr val="009B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2DA35714-60C0-20DE-1705-25B305C9D0C1}"/>
                  </a:ext>
                </a:extLst>
              </p:cNvPr>
              <p:cNvSpPr/>
              <p:nvPr/>
            </p:nvSpPr>
            <p:spPr>
              <a:xfrm rot="19501398">
                <a:off x="9817783" y="5673216"/>
                <a:ext cx="125895" cy="125895"/>
              </a:xfrm>
              <a:prstGeom prst="ellipse">
                <a:avLst/>
              </a:prstGeom>
              <a:solidFill>
                <a:srgbClr val="009B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5D48F370-D778-FF0B-7776-A5820001357F}"/>
                  </a:ext>
                </a:extLst>
              </p:cNvPr>
              <p:cNvSpPr/>
              <p:nvPr/>
            </p:nvSpPr>
            <p:spPr>
              <a:xfrm>
                <a:off x="8985250" y="5549900"/>
                <a:ext cx="781050" cy="249253"/>
              </a:xfrm>
              <a:custGeom>
                <a:avLst/>
                <a:gdLst>
                  <a:gd name="connsiteX0" fmla="*/ 0 w 781050"/>
                  <a:gd name="connsiteY0" fmla="*/ 0 h 249253"/>
                  <a:gd name="connsiteX1" fmla="*/ 222250 w 781050"/>
                  <a:gd name="connsiteY1" fmla="*/ 171450 h 249253"/>
                  <a:gd name="connsiteX2" fmla="*/ 666750 w 781050"/>
                  <a:gd name="connsiteY2" fmla="*/ 247650 h 249253"/>
                  <a:gd name="connsiteX3" fmla="*/ 781050 w 781050"/>
                  <a:gd name="connsiteY3" fmla="*/ 215900 h 24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" h="249253">
                    <a:moveTo>
                      <a:pt x="0" y="0"/>
                    </a:moveTo>
                    <a:cubicBezTo>
                      <a:pt x="55562" y="65087"/>
                      <a:pt x="111125" y="130175"/>
                      <a:pt x="222250" y="171450"/>
                    </a:cubicBezTo>
                    <a:cubicBezTo>
                      <a:pt x="333375" y="212725"/>
                      <a:pt x="573617" y="240242"/>
                      <a:pt x="666750" y="247650"/>
                    </a:cubicBezTo>
                    <a:cubicBezTo>
                      <a:pt x="759883" y="255058"/>
                      <a:pt x="770466" y="235479"/>
                      <a:pt x="781050" y="215900"/>
                    </a:cubicBezTo>
                  </a:path>
                </a:pathLst>
              </a:custGeom>
              <a:noFill/>
              <a:ln>
                <a:solidFill>
                  <a:srgbClr val="009B9F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B3325EDE-B973-F976-21FD-78AE4B40EB0F}"/>
                  </a:ext>
                </a:extLst>
              </p:cNvPr>
              <p:cNvSpPr/>
              <p:nvPr/>
            </p:nvSpPr>
            <p:spPr>
              <a:xfrm rot="19501398">
                <a:off x="9694501" y="5116448"/>
                <a:ext cx="544778" cy="522920"/>
              </a:xfrm>
              <a:custGeom>
                <a:avLst/>
                <a:gdLst>
                  <a:gd name="connsiteX0" fmla="*/ 0 w 544778"/>
                  <a:gd name="connsiteY0" fmla="*/ 514350 h 522920"/>
                  <a:gd name="connsiteX1" fmla="*/ 361950 w 544778"/>
                  <a:gd name="connsiteY1" fmla="*/ 488950 h 522920"/>
                  <a:gd name="connsiteX2" fmla="*/ 539750 w 544778"/>
                  <a:gd name="connsiteY2" fmla="*/ 228600 h 522920"/>
                  <a:gd name="connsiteX3" fmla="*/ 476250 w 544778"/>
                  <a:gd name="connsiteY3" fmla="*/ 63500 h 522920"/>
                  <a:gd name="connsiteX4" fmla="*/ 273050 w 544778"/>
                  <a:gd name="connsiteY4" fmla="*/ 0 h 5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778" h="522920">
                    <a:moveTo>
                      <a:pt x="0" y="514350"/>
                    </a:moveTo>
                    <a:cubicBezTo>
                      <a:pt x="135466" y="522816"/>
                      <a:pt x="271992" y="536575"/>
                      <a:pt x="361950" y="488950"/>
                    </a:cubicBezTo>
                    <a:cubicBezTo>
                      <a:pt x="451908" y="441325"/>
                      <a:pt x="520700" y="299508"/>
                      <a:pt x="539750" y="228600"/>
                    </a:cubicBezTo>
                    <a:cubicBezTo>
                      <a:pt x="558800" y="157692"/>
                      <a:pt x="520700" y="101600"/>
                      <a:pt x="476250" y="63500"/>
                    </a:cubicBezTo>
                    <a:cubicBezTo>
                      <a:pt x="431800" y="25400"/>
                      <a:pt x="352425" y="12700"/>
                      <a:pt x="273050" y="0"/>
                    </a:cubicBezTo>
                  </a:path>
                </a:pathLst>
              </a:custGeom>
              <a:noFill/>
              <a:ln>
                <a:solidFill>
                  <a:srgbClr val="009B9F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4C498D1-17F5-A198-A998-CDDE35CC6B0B}"/>
              </a:ext>
            </a:extLst>
          </p:cNvPr>
          <p:cNvSpPr/>
          <p:nvPr/>
        </p:nvSpPr>
        <p:spPr>
          <a:xfrm>
            <a:off x="2677004" y="3568928"/>
            <a:ext cx="2504466" cy="42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AVEC STATIONS FIXES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72F65B-2269-FD06-D19D-3DD167B9030B}"/>
              </a:ext>
            </a:extLst>
          </p:cNvPr>
          <p:cNvSpPr/>
          <p:nvPr/>
        </p:nvSpPr>
        <p:spPr>
          <a:xfrm>
            <a:off x="8733579" y="3554998"/>
            <a:ext cx="2101058" cy="42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0B66B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SANS STATIONS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335382B-59DA-4617-C252-5D99B7465FBE}"/>
              </a:ext>
            </a:extLst>
          </p:cNvPr>
          <p:cNvSpPr txBox="1"/>
          <p:nvPr/>
        </p:nvSpPr>
        <p:spPr>
          <a:xfrm>
            <a:off x="1101618" y="5200639"/>
            <a:ext cx="229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Prise et restitution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véhicule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 même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matérialisé et identifié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6C73EA-85E8-C22B-1026-8BA93C8E9549}"/>
              </a:ext>
            </a:extLst>
          </p:cNvPr>
          <p:cNvSpPr txBox="1"/>
          <p:nvPr/>
        </p:nvSpPr>
        <p:spPr>
          <a:xfrm>
            <a:off x="4246271" y="5200639"/>
            <a:ext cx="229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Prise et restitution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véhicule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dans n’importe quelle station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réseau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EE99CB1-4F7C-728B-60DE-3E8775FC5BE0}"/>
              </a:ext>
            </a:extLst>
          </p:cNvPr>
          <p:cNvSpPr txBox="1"/>
          <p:nvPr/>
        </p:nvSpPr>
        <p:spPr>
          <a:xfrm>
            <a:off x="7747286" y="5151081"/>
            <a:ext cx="387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Prise et dépose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véhicule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à n’importe quel endroit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permettant son stationnement, au sein d’une ou plusieurs zones définies,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sans station attribuée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2C1C74-EB41-373E-192A-97ED0943F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09" y="326890"/>
            <a:ext cx="740742" cy="7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77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AD7CB7B-219E-FFB3-167D-A0151AE56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 descr="Panneau avec un remplissage uni">
            <a:extLst>
              <a:ext uri="{FF2B5EF4-FFF2-40B4-BE49-F238E27FC236}">
                <a16:creationId xmlns:a16="http://schemas.microsoft.com/office/drawing/2014/main" id="{A7148CFA-71CA-537F-9F02-1738B6D6F8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3" y="2741163"/>
            <a:ext cx="910913" cy="91091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BFE28E7-77FD-B374-FCF9-4693FF0C5979}"/>
              </a:ext>
            </a:extLst>
          </p:cNvPr>
          <p:cNvSpPr/>
          <p:nvPr/>
        </p:nvSpPr>
        <p:spPr>
          <a:xfrm>
            <a:off x="328321" y="304803"/>
            <a:ext cx="10923879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Focus sur l’autopartage en boucle</a:t>
            </a: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64B5F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D2C10D41-6A99-333A-C48F-298F88900EB7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97A088-18A2-EADB-5E9B-F8B8FE9D8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09" y="326890"/>
            <a:ext cx="740742" cy="740742"/>
          </a:xfrm>
          <a:prstGeom prst="rect">
            <a:avLst/>
          </a:prstGeom>
        </p:spPr>
      </p:pic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D25CF45C-5397-DA18-35E6-C399276DB94C}"/>
              </a:ext>
            </a:extLst>
          </p:cNvPr>
          <p:cNvSpPr txBox="1">
            <a:spLocks/>
          </p:cNvSpPr>
          <p:nvPr/>
        </p:nvSpPr>
        <p:spPr>
          <a:xfrm>
            <a:off x="1545759" y="1127266"/>
            <a:ext cx="6200759" cy="4763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véhicules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pris et déposés à la même station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est possible de réserver un véhicule à l’avance.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NB : pas de restriction géographique durant location (généralement dans toute l’UE)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usagers repèrent les stations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avec le mobilier urbain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 grâce à des applications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qui indiquent leur localisation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Tarif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tout compris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proportionnel au temps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 location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à la distance parcourue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moyenne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 heures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 location et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70 kilomètres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parcourus</a:t>
            </a:r>
          </a:p>
        </p:txBody>
      </p:sp>
      <p:pic>
        <p:nvPicPr>
          <p:cNvPr id="39" name="Graphique 38" descr="Chronomètre 25% avec un remplissage uni">
            <a:extLst>
              <a:ext uri="{FF2B5EF4-FFF2-40B4-BE49-F238E27FC236}">
                <a16:creationId xmlns:a16="http://schemas.microsoft.com/office/drawing/2014/main" id="{7B032C3B-52D2-4911-A162-93A64E9C7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63" y="5381956"/>
            <a:ext cx="910913" cy="910913"/>
          </a:xfrm>
          <a:prstGeom prst="rect">
            <a:avLst/>
          </a:prstGeom>
        </p:spPr>
      </p:pic>
      <p:pic>
        <p:nvPicPr>
          <p:cNvPr id="40" name="Graphique 39" descr="Pièces avec un remplissage uni">
            <a:extLst>
              <a:ext uri="{FF2B5EF4-FFF2-40B4-BE49-F238E27FC236}">
                <a16:creationId xmlns:a16="http://schemas.microsoft.com/office/drawing/2014/main" id="{37AF3E13-93F0-4A19-CEDE-F67F01E2F5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364" y="4097955"/>
            <a:ext cx="910913" cy="910913"/>
          </a:xfrm>
          <a:prstGeom prst="rect">
            <a:avLst/>
          </a:prstGeom>
        </p:spPr>
      </p:pic>
      <p:pic>
        <p:nvPicPr>
          <p:cNvPr id="3" name="Graphique 2" descr="Ligne fléchée : faire pivoter à gauche avec un remplissage uni">
            <a:extLst>
              <a:ext uri="{FF2B5EF4-FFF2-40B4-BE49-F238E27FC236}">
                <a16:creationId xmlns:a16="http://schemas.microsoft.com/office/drawing/2014/main" id="{D53438A6-FA80-05A8-F0E8-06E06B1319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627" y="1424143"/>
            <a:ext cx="702183" cy="702183"/>
          </a:xfrm>
          <a:prstGeom prst="rect">
            <a:avLst/>
          </a:prstGeom>
        </p:spPr>
      </p:pic>
      <p:pic>
        <p:nvPicPr>
          <p:cNvPr id="5" name="Image 4" descr="Une image contenant Véhicule terrestre, véhicule, roue, plein air&#10;&#10;Le contenu généré par l’IA peut être incorrect.">
            <a:extLst>
              <a:ext uri="{FF2B5EF4-FFF2-40B4-BE49-F238E27FC236}">
                <a16:creationId xmlns:a16="http://schemas.microsoft.com/office/drawing/2014/main" id="{A99B54BB-7B43-B701-7D4A-EC0AC11AD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603" y="2384975"/>
            <a:ext cx="3718433" cy="278185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97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E33C3FFA-5987-7D0F-4ED9-9330C1BA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13CE57B-CDF1-F502-496A-6D47ED4D5AB6}"/>
              </a:ext>
            </a:extLst>
          </p:cNvPr>
          <p:cNvSpPr/>
          <p:nvPr/>
        </p:nvSpPr>
        <p:spPr>
          <a:xfrm>
            <a:off x="328321" y="304803"/>
            <a:ext cx="10923879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Focus sur l’autopartage en boucle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Parcours type nouvel utilisateur</a:t>
            </a:r>
          </a:p>
        </p:txBody>
      </p:sp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A4B8BC7D-671F-02DE-B443-AA74DD5CD124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31D7BC-0183-92B5-1DA6-AFCFC78C6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09" y="326890"/>
            <a:ext cx="740742" cy="740742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140F0E32-25D3-B071-7BC2-7F7DF975472D}"/>
              </a:ext>
            </a:extLst>
          </p:cNvPr>
          <p:cNvSpPr txBox="1">
            <a:spLocks/>
          </p:cNvSpPr>
          <p:nvPr/>
        </p:nvSpPr>
        <p:spPr>
          <a:xfrm>
            <a:off x="2004269" y="1515203"/>
            <a:ext cx="9548468" cy="5128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Repérage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d’une station à proximité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Création d’un compte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auprès de l’opérateur (notamment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vérification de l’identité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du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permis de conduire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Suivi du parcours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client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réservation du véhicule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(propre à chaque opérateur, inclus une empreinte bancaire de dépôt de garantie)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Déverrouillage du véhicule via le téléphone et/ou badge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accepté par l’opérateur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Utilisation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véhicule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puis restitution à la station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En cas de problème, contacter l’assistance de l’opérateur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que 5" descr="Centre d’appels avec un remplissage uni">
            <a:extLst>
              <a:ext uri="{FF2B5EF4-FFF2-40B4-BE49-F238E27FC236}">
                <a16:creationId xmlns:a16="http://schemas.microsoft.com/office/drawing/2014/main" id="{82076A09-F661-0E47-57DE-7264420B9E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403" y="5924332"/>
            <a:ext cx="648000" cy="648000"/>
          </a:xfrm>
          <a:prstGeom prst="rect">
            <a:avLst/>
          </a:prstGeom>
        </p:spPr>
      </p:pic>
      <p:pic>
        <p:nvPicPr>
          <p:cNvPr id="8" name="Graphique 7" descr="Carte topographique avec un remplissage uni">
            <a:extLst>
              <a:ext uri="{FF2B5EF4-FFF2-40B4-BE49-F238E27FC236}">
                <a16:creationId xmlns:a16="http://schemas.microsoft.com/office/drawing/2014/main" id="{83434DBF-A517-4E9D-869A-5C397EE4F3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472" y="1376186"/>
            <a:ext cx="648000" cy="648000"/>
          </a:xfrm>
          <a:prstGeom prst="rect">
            <a:avLst/>
          </a:prstGeom>
        </p:spPr>
      </p:pic>
      <p:pic>
        <p:nvPicPr>
          <p:cNvPr id="9" name="Graphique 8" descr="Smartphone avec un remplissage uni">
            <a:extLst>
              <a:ext uri="{FF2B5EF4-FFF2-40B4-BE49-F238E27FC236}">
                <a16:creationId xmlns:a16="http://schemas.microsoft.com/office/drawing/2014/main" id="{B0599800-BB52-6E5D-A185-BAF8160C68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403" y="3959016"/>
            <a:ext cx="648000" cy="648000"/>
          </a:xfrm>
          <a:prstGeom prst="rect">
            <a:avLst/>
          </a:prstGeom>
        </p:spPr>
      </p:pic>
      <p:pic>
        <p:nvPicPr>
          <p:cNvPr id="10" name="Graphique 9" descr="Carte bancaire avec un remplissage uni">
            <a:extLst>
              <a:ext uri="{FF2B5EF4-FFF2-40B4-BE49-F238E27FC236}">
                <a16:creationId xmlns:a16="http://schemas.microsoft.com/office/drawing/2014/main" id="{9E0DB154-5E7D-ED43-C6D4-6495713421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315" y="3028306"/>
            <a:ext cx="648000" cy="648000"/>
          </a:xfrm>
          <a:prstGeom prst="rect">
            <a:avLst/>
          </a:prstGeom>
        </p:spPr>
      </p:pic>
      <p:pic>
        <p:nvPicPr>
          <p:cNvPr id="11" name="Graphique 10" descr="Public cible avec un remplissage uni">
            <a:extLst>
              <a:ext uri="{FF2B5EF4-FFF2-40B4-BE49-F238E27FC236}">
                <a16:creationId xmlns:a16="http://schemas.microsoft.com/office/drawing/2014/main" id="{25E30748-D32D-26E8-07D0-FBDB5A310B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472" y="2167190"/>
            <a:ext cx="648000" cy="648000"/>
          </a:xfrm>
          <a:prstGeom prst="rect">
            <a:avLst/>
          </a:prstGeom>
        </p:spPr>
      </p:pic>
      <p:pic>
        <p:nvPicPr>
          <p:cNvPr id="12" name="Graphique 11" descr="Route avec un remplissage uni">
            <a:extLst>
              <a:ext uri="{FF2B5EF4-FFF2-40B4-BE49-F238E27FC236}">
                <a16:creationId xmlns:a16="http://schemas.microsoft.com/office/drawing/2014/main" id="{85005A2D-9E42-B363-1E87-65136E9365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315" y="506321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5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 descr="Intelligence artificielle avec un remplissage uni">
            <a:extLst>
              <a:ext uri="{FF2B5EF4-FFF2-40B4-BE49-F238E27FC236}">
                <a16:creationId xmlns:a16="http://schemas.microsoft.com/office/drawing/2014/main" id="{E373322F-EA0A-9CB1-9D53-0F8CA13466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46" y="1614180"/>
            <a:ext cx="792590" cy="7925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330FD-48CC-7724-609A-AAFAFFCB9475}"/>
              </a:ext>
            </a:extLst>
          </p:cNvPr>
          <p:cNvSpPr txBox="1"/>
          <p:nvPr/>
        </p:nvSpPr>
        <p:spPr>
          <a:xfrm>
            <a:off x="1989911" y="1710392"/>
            <a:ext cx="8938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 de rationalisation de l’usage automobile et aide à la démotorisation des ménages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à disposition de véhicules moins émetteurs et mieux entretenus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station d’autopartage en boucle permet de remplacer jusqu’à 8 véhicules personnels et 3 places de stationnement en voirie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puissant levier d’intermodalité (couvre les déplacements contraints résiduels)</a:t>
            </a:r>
          </a:p>
        </p:txBody>
      </p:sp>
      <p:pic>
        <p:nvPicPr>
          <p:cNvPr id="10" name="Graphique 9" descr="Mécanicien avec un remplissage uni">
            <a:extLst>
              <a:ext uri="{FF2B5EF4-FFF2-40B4-BE49-F238E27FC236}">
                <a16:creationId xmlns:a16="http://schemas.microsoft.com/office/drawing/2014/main" id="{6D993048-6627-D3A8-8942-410BF2F25D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690" y="2760437"/>
            <a:ext cx="792590" cy="792590"/>
          </a:xfrm>
          <a:prstGeom prst="rect">
            <a:avLst/>
          </a:prstGeom>
        </p:spPr>
      </p:pic>
      <p:pic>
        <p:nvPicPr>
          <p:cNvPr id="12" name="Graphique 11" descr="Conduite interdite avec un remplissage uni">
            <a:extLst>
              <a:ext uri="{FF2B5EF4-FFF2-40B4-BE49-F238E27FC236}">
                <a16:creationId xmlns:a16="http://schemas.microsoft.com/office/drawing/2014/main" id="{0D114B53-FA5A-F6D3-B21E-407BC6476D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690" y="3889793"/>
            <a:ext cx="792590" cy="79259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0AF398D9-82DB-7D23-A920-E755C25D0820}"/>
              </a:ext>
            </a:extLst>
          </p:cNvPr>
          <p:cNvGrpSpPr/>
          <p:nvPr/>
        </p:nvGrpSpPr>
        <p:grpSpPr>
          <a:xfrm>
            <a:off x="712872" y="5004917"/>
            <a:ext cx="1087257" cy="579208"/>
            <a:chOff x="880381" y="9423240"/>
            <a:chExt cx="1679876" cy="914400"/>
          </a:xfrm>
        </p:grpSpPr>
        <p:pic>
          <p:nvPicPr>
            <p:cNvPr id="14" name="Graphique 13" descr="Tramway avec un remplissage uni">
              <a:extLst>
                <a:ext uri="{FF2B5EF4-FFF2-40B4-BE49-F238E27FC236}">
                  <a16:creationId xmlns:a16="http://schemas.microsoft.com/office/drawing/2014/main" id="{3D842555-C368-B05C-BD36-487DF58483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45857" y="9423240"/>
              <a:ext cx="914400" cy="914400"/>
            </a:xfrm>
            <a:prstGeom prst="rect">
              <a:avLst/>
            </a:prstGeom>
          </p:spPr>
        </p:pic>
        <p:pic>
          <p:nvPicPr>
            <p:cNvPr id="16" name="Graphique 15" descr="Cyclisme avec un remplissage uni">
              <a:extLst>
                <a:ext uri="{FF2B5EF4-FFF2-40B4-BE49-F238E27FC236}">
                  <a16:creationId xmlns:a16="http://schemas.microsoft.com/office/drawing/2014/main" id="{E6D18661-9ECE-D69C-25F6-ECAFAE34AD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0381" y="9423240"/>
              <a:ext cx="914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809C5B-DDF9-E4E3-733C-CC71B8FB9720}"/>
              </a:ext>
            </a:extLst>
          </p:cNvPr>
          <p:cNvSpPr/>
          <p:nvPr/>
        </p:nvSpPr>
        <p:spPr>
          <a:xfrm>
            <a:off x="328321" y="304803"/>
            <a:ext cx="10923879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Focus sur l’autopartage en boucle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Les avantages de l’autopartage en boucle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3B4310-5AEF-882B-C504-B064BD441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09" y="326890"/>
            <a:ext cx="740742" cy="740742"/>
          </a:xfrm>
          <a:prstGeom prst="rect">
            <a:avLst/>
          </a:prstGeom>
        </p:spPr>
      </p:pic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4AC424C-CF10-5171-0CC7-F7A7E22DED35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F4F49D-1B33-3BA5-57D4-4D49AB57436E}"/>
              </a:ext>
            </a:extLst>
          </p:cNvPr>
          <p:cNvSpPr/>
          <p:nvPr/>
        </p:nvSpPr>
        <p:spPr>
          <a:xfrm>
            <a:off x="606287" y="6389896"/>
            <a:ext cx="86961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9DD43-F95D-BA5B-C67D-3C0164C23C8A}"/>
              </a:ext>
            </a:extLst>
          </p:cNvPr>
          <p:cNvSpPr/>
          <p:nvPr/>
        </p:nvSpPr>
        <p:spPr>
          <a:xfrm>
            <a:off x="9870185" y="6030303"/>
            <a:ext cx="2046817" cy="53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7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FA7395-84E0-BDE7-8646-8AEAF097DDC7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73126" y="1631107"/>
            <a:ext cx="6659778" cy="4328832"/>
          </a:xfrm>
        </p:spPr>
        <p:txBody>
          <a:bodyPr anchor="ctr"/>
          <a:lstStyle/>
          <a:p>
            <a:pPr>
              <a:spcAft>
                <a:spcPts val="301"/>
              </a:spcAft>
            </a:pPr>
            <a:r>
              <a:rPr lang="en-GB" b="0" noProof="0" dirty="0"/>
              <a:t>1.  </a:t>
            </a:r>
            <a:r>
              <a:rPr lang="en-GB" noProof="0" dirty="0"/>
              <a:t>Assessment on carsharing activity in the region and creation of the roadmap</a:t>
            </a:r>
          </a:p>
          <a:p>
            <a:pPr>
              <a:spcAft>
                <a:spcPts val="301"/>
              </a:spcAft>
            </a:pPr>
            <a:endParaRPr lang="en-GB" sz="1200" b="0" noProof="0" dirty="0">
              <a:solidFill>
                <a:srgbClr val="67B3E4"/>
              </a:solidFill>
            </a:endParaRPr>
          </a:p>
          <a:p>
            <a:pPr>
              <a:spcAft>
                <a:spcPts val="301"/>
              </a:spcAft>
              <a:defRPr/>
            </a:pPr>
            <a:r>
              <a:rPr lang="en-GB" b="0" dirty="0"/>
              <a:t>2.  </a:t>
            </a:r>
            <a:r>
              <a:rPr lang="en-GB" dirty="0"/>
              <a:t>Outlines of the future public service</a:t>
            </a:r>
          </a:p>
          <a:p>
            <a:pPr>
              <a:spcAft>
                <a:spcPts val="301"/>
              </a:spcAft>
              <a:defRPr/>
            </a:pPr>
            <a:endParaRPr lang="en-GB" sz="1200" dirty="0"/>
          </a:p>
          <a:p>
            <a:pPr>
              <a:spcAft>
                <a:spcPts val="301"/>
              </a:spcAft>
              <a:defRPr/>
            </a:pPr>
            <a:r>
              <a:rPr lang="en-GB" b="0" dirty="0"/>
              <a:t>3</a:t>
            </a:r>
            <a:r>
              <a:rPr lang="en-GB" b="0" noProof="0" dirty="0"/>
              <a:t>.  </a:t>
            </a:r>
            <a:r>
              <a:rPr lang="en-GB" noProof="0" dirty="0"/>
              <a:t>The </a:t>
            </a:r>
            <a:r>
              <a:rPr lang="en-GB" i="1" noProof="0" dirty="0"/>
              <a:t>Calls for Applications </a:t>
            </a:r>
            <a:r>
              <a:rPr lang="en-GB" noProof="0" dirty="0"/>
              <a:t>intended for the </a:t>
            </a:r>
            <a:r>
              <a:rPr lang="en-GB" noProof="0" dirty="0" err="1"/>
              <a:t>collectivities</a:t>
            </a:r>
            <a:endParaRPr lang="en-GB" noProof="0" dirty="0"/>
          </a:p>
          <a:p>
            <a:pPr>
              <a:spcAft>
                <a:spcPts val="301"/>
              </a:spcAft>
            </a:pPr>
            <a:endParaRPr lang="en-GB" sz="1200" noProof="0" dirty="0"/>
          </a:p>
          <a:p>
            <a:pPr>
              <a:spcAft>
                <a:spcPts val="301"/>
              </a:spcAft>
            </a:pPr>
            <a:r>
              <a:rPr lang="en-GB" b="0" noProof="0" dirty="0"/>
              <a:t>4.  </a:t>
            </a:r>
            <a:r>
              <a:rPr lang="en-GB" noProof="0" dirty="0"/>
              <a:t>Q&amp;A</a:t>
            </a:r>
          </a:p>
        </p:txBody>
      </p:sp>
      <p:pic>
        <p:nvPicPr>
          <p:cNvPr id="5" name="Image 4" descr="Une image contenant habits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EBE20E2-EEC8-A7E6-6217-32E099D2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549" y="2333625"/>
            <a:ext cx="4124325" cy="21907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C36DE1-C80B-8D80-2C77-BF9B22CFB4D2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</a:t>
            </a:fld>
            <a:endParaRPr lang="en-GB" noProof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ED14870-58FE-AFE3-DC21-8080A00A2439}"/>
              </a:ext>
            </a:extLst>
          </p:cNvPr>
          <p:cNvSpPr txBox="1">
            <a:spLocks/>
          </p:cNvSpPr>
          <p:nvPr/>
        </p:nvSpPr>
        <p:spPr>
          <a:xfrm>
            <a:off x="506856" y="408791"/>
            <a:ext cx="3425064" cy="871369"/>
          </a:xfrm>
          <a:prstGeom prst="rect">
            <a:avLst/>
          </a:prstGeom>
          <a:solidFill>
            <a:srgbClr val="F0F8FE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67B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2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CF41B357-40D6-3F06-1A7E-EEC1518A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0381494-239D-1816-78A0-AA4521751D49}"/>
              </a:ext>
            </a:extLst>
          </p:cNvPr>
          <p:cNvSpPr txBox="1"/>
          <p:nvPr/>
        </p:nvSpPr>
        <p:spPr>
          <a:xfrm>
            <a:off x="328322" y="1494124"/>
            <a:ext cx="254408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Camille, 22 ans, Nanterre (92)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Camille est étudiante en master à Nanterre. Elle se déplace en transports et à pied au quotidien.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Elle est engagée dans une association étudiante et organise des évènements sportifs. Pour cela, elle a ponctuellement besoin d’une grande voiture pour aller acheter du matériel ou se déplacer avec l’équipe.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4092D6-1C70-1303-8235-F6F0D98AFDA0}"/>
              </a:ext>
            </a:extLst>
          </p:cNvPr>
          <p:cNvCxnSpPr>
            <a:cxnSpLocks/>
          </p:cNvCxnSpPr>
          <p:nvPr/>
        </p:nvCxnSpPr>
        <p:spPr>
          <a:xfrm flipV="1">
            <a:off x="6116634" y="1746014"/>
            <a:ext cx="0" cy="3420000"/>
          </a:xfrm>
          <a:prstGeom prst="line">
            <a:avLst/>
          </a:prstGeom>
          <a:ln w="19050">
            <a:solidFill>
              <a:srgbClr val="64B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7AB258D-8F87-46A6-2599-E43672646B8A}"/>
              </a:ext>
            </a:extLst>
          </p:cNvPr>
          <p:cNvCxnSpPr>
            <a:cxnSpLocks/>
          </p:cNvCxnSpPr>
          <p:nvPr/>
        </p:nvCxnSpPr>
        <p:spPr>
          <a:xfrm flipV="1">
            <a:off x="3148147" y="1746014"/>
            <a:ext cx="0" cy="3420000"/>
          </a:xfrm>
          <a:prstGeom prst="line">
            <a:avLst/>
          </a:prstGeom>
          <a:ln w="19050">
            <a:solidFill>
              <a:srgbClr val="64B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1820705-05A9-9D02-3C13-5F7CBCD1546F}"/>
              </a:ext>
            </a:extLst>
          </p:cNvPr>
          <p:cNvSpPr txBox="1"/>
          <p:nvPr/>
        </p:nvSpPr>
        <p:spPr>
          <a:xfrm>
            <a:off x="3360347" y="1494124"/>
            <a:ext cx="2544088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Anne, 57 ans, Ivry-sur-Seine (94)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Depuis qu’Anne vit proche du métro, elle n’a plus de voiture pour des raisons économiques mais aussi écologiques.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Elle fait presque tout en transports, mais a parfois besoin d’une voiture le weekend pour rendre visite à ses parents âgés qui habitent dans le Vexin.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309CCF-58B9-173F-4D30-D8D84F92A52C}"/>
              </a:ext>
            </a:extLst>
          </p:cNvPr>
          <p:cNvSpPr txBox="1"/>
          <p:nvPr/>
        </p:nvSpPr>
        <p:spPr>
          <a:xfrm>
            <a:off x="6287567" y="1494124"/>
            <a:ext cx="2544088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Tom, 31 ans, Corbeil-Essonnes (91)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Tom vient de trouver un nouvel appartement à Corbeil-Essonnes. Tous les commerces du quotidien sont accessibles à pied et il peut aller au travail en RER.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Mais pour être bien installé, il a beaucoup de courses encombrantes à faire en voiture pour équiper son appartement.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Tom n’a pas de voiture et va s’équiper dans plusieurs magasins, il loue donc un véhicule utilitaire pour éviter de multiplier les frais de livraison.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497EE0-F4F0-3B76-AB5D-60D294E7180F}"/>
              </a:ext>
            </a:extLst>
          </p:cNvPr>
          <p:cNvCxnSpPr>
            <a:cxnSpLocks/>
          </p:cNvCxnSpPr>
          <p:nvPr/>
        </p:nvCxnSpPr>
        <p:spPr>
          <a:xfrm flipV="1">
            <a:off x="9013723" y="1746014"/>
            <a:ext cx="0" cy="3420000"/>
          </a:xfrm>
          <a:prstGeom prst="line">
            <a:avLst/>
          </a:prstGeom>
          <a:ln w="19050">
            <a:solidFill>
              <a:srgbClr val="64B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3D58858-8853-76BA-883F-E54B3B67B1B5}"/>
              </a:ext>
            </a:extLst>
          </p:cNvPr>
          <p:cNvSpPr txBox="1"/>
          <p:nvPr/>
        </p:nvSpPr>
        <p:spPr>
          <a:xfrm>
            <a:off x="9212835" y="1518969"/>
            <a:ext cx="2544088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Younès, 43 ans, Gif-sur-Yvette (91)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Younès, enseignant, et Natacha, pharmacienne, vivent à Gif-sur-Yvette avec leurs deux enfants. Ils ont une voiture pour deux, que Natacha utilise pour aller au travail.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Pendant les vacances scolaires, Younès souhaite avoir accès à une voiture pour rendre visite aux grands-parents à Dreux et visiter Chevreuse et la forêt de Rambouillet avec ses enfants.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674DB-0014-2F5C-0665-332AB76C0E32}"/>
              </a:ext>
            </a:extLst>
          </p:cNvPr>
          <p:cNvSpPr/>
          <p:nvPr/>
        </p:nvSpPr>
        <p:spPr>
          <a:xfrm>
            <a:off x="328321" y="304803"/>
            <a:ext cx="10923879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Focus sur l’autopartage en boucle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Quelques exemples de cas d’usage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44A8B3-4DCE-4C63-4C3C-C55D719D3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09" y="326890"/>
            <a:ext cx="740742" cy="740742"/>
          </a:xfrm>
          <a:prstGeom prst="rect">
            <a:avLst/>
          </a:prstGeom>
        </p:spPr>
      </p:pic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C4BB16B9-AFB9-047B-E9E8-19A1C5C98912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39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1F93DF3-061C-6A1C-89B8-009B69E0F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F182C-A224-058D-898C-3E7B0493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Label régional autopartage</a:t>
            </a:r>
            <a:br>
              <a:rPr lang="fr-FR" dirty="0"/>
            </a:br>
            <a:r>
              <a:rPr lang="fr-FR" dirty="0"/>
              <a:t>d’Île-de-France Mobilités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401923-C328-DAB6-8118-430EFE089FE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Annexe 2</a:t>
            </a:r>
          </a:p>
        </p:txBody>
      </p:sp>
    </p:spTree>
    <p:extLst>
      <p:ext uri="{BB962C8B-B14F-4D97-AF65-F5344CB8AC3E}">
        <p14:creationId xmlns:p14="http://schemas.microsoft.com/office/powerpoint/2010/main" val="37732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182F44-2656-1E8C-4A63-8D569C41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F6EACF-3ACD-181D-E22E-B0F8DB0FC184}"/>
              </a:ext>
            </a:extLst>
          </p:cNvPr>
          <p:cNvSpPr/>
          <p:nvPr/>
        </p:nvSpPr>
        <p:spPr>
          <a:xfrm>
            <a:off x="606287" y="6389896"/>
            <a:ext cx="86961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4E54A-38E7-BF92-B92D-0186A5344A92}"/>
              </a:ext>
            </a:extLst>
          </p:cNvPr>
          <p:cNvSpPr/>
          <p:nvPr/>
        </p:nvSpPr>
        <p:spPr>
          <a:xfrm>
            <a:off x="9870185" y="6030303"/>
            <a:ext cx="2046817" cy="53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C4A51D-779D-1BDB-719F-557AD56B9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5778" y="1478906"/>
            <a:ext cx="4387871" cy="2564268"/>
          </a:xfrm>
        </p:spPr>
        <p:txBody>
          <a:bodyPr/>
          <a:lstStyle/>
          <a:p>
            <a:r>
              <a:rPr lang="fr-FR" sz="1800" dirty="0"/>
              <a:t>Définir un référentiel commun et des règles à respecter par les opérateurs</a:t>
            </a:r>
          </a:p>
          <a:p>
            <a:endParaRPr lang="fr-FR" sz="3500" dirty="0"/>
          </a:p>
          <a:p>
            <a:r>
              <a:rPr lang="fr-FR" sz="1800" dirty="0"/>
              <a:t>Garantir aux usagers l’accès à des services de qualité</a:t>
            </a:r>
          </a:p>
          <a:p>
            <a:endParaRPr lang="fr-FR" sz="3300" dirty="0"/>
          </a:p>
          <a:p>
            <a:r>
              <a:rPr lang="fr-FR" sz="1800" dirty="0"/>
              <a:t>Donner un statut « plus solide » aux véhicules partagés et aux places de stationnement qui leurs sont réservées</a:t>
            </a:r>
          </a:p>
        </p:txBody>
      </p:sp>
      <p:pic>
        <p:nvPicPr>
          <p:cNvPr id="12" name="Graphique 11" descr="Presse-papiers vérifié avec un remplissage uni">
            <a:extLst>
              <a:ext uri="{FF2B5EF4-FFF2-40B4-BE49-F238E27FC236}">
                <a16:creationId xmlns:a16="http://schemas.microsoft.com/office/drawing/2014/main" id="{207AA5B1-D793-630E-439E-C92549F317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151" y="1380262"/>
            <a:ext cx="736596" cy="736596"/>
          </a:xfrm>
          <a:prstGeom prst="rect">
            <a:avLst/>
          </a:prstGeom>
        </p:spPr>
      </p:pic>
      <p:pic>
        <p:nvPicPr>
          <p:cNvPr id="16" name="Graphique 15" descr="Soin avec un remplissage uni">
            <a:extLst>
              <a:ext uri="{FF2B5EF4-FFF2-40B4-BE49-F238E27FC236}">
                <a16:creationId xmlns:a16="http://schemas.microsoft.com/office/drawing/2014/main" id="{D3253F62-F485-3E1B-8FFE-CC1933B971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151" y="2492842"/>
            <a:ext cx="736596" cy="736596"/>
          </a:xfrm>
          <a:prstGeom prst="rect">
            <a:avLst/>
          </a:prstGeom>
        </p:spPr>
      </p:pic>
      <p:pic>
        <p:nvPicPr>
          <p:cNvPr id="18" name="Graphique 17" descr="Bouclier avec un remplissage uni">
            <a:extLst>
              <a:ext uri="{FF2B5EF4-FFF2-40B4-BE49-F238E27FC236}">
                <a16:creationId xmlns:a16="http://schemas.microsoft.com/office/drawing/2014/main" id="{62AFFDA5-9B13-8398-AE3F-AB014348E1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151" y="3665056"/>
            <a:ext cx="736596" cy="736596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AAA5A6C-73C1-8E29-B68C-3F14EA106184}"/>
              </a:ext>
            </a:extLst>
          </p:cNvPr>
          <p:cNvCxnSpPr>
            <a:cxnSpLocks/>
          </p:cNvCxnSpPr>
          <p:nvPr/>
        </p:nvCxnSpPr>
        <p:spPr>
          <a:xfrm>
            <a:off x="5963745" y="1049534"/>
            <a:ext cx="0" cy="5393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EAE2F25-28F2-5FFA-5DB4-CEF009E9AF10}"/>
              </a:ext>
            </a:extLst>
          </p:cNvPr>
          <p:cNvSpPr txBox="1"/>
          <p:nvPr/>
        </p:nvSpPr>
        <p:spPr>
          <a:xfrm>
            <a:off x="5752834" y="1102629"/>
            <a:ext cx="4287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 opérateurs labélisés :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0B09B4-4D17-22B7-0A7F-5013E4AA58A7}"/>
              </a:ext>
            </a:extLst>
          </p:cNvPr>
          <p:cNvGrpSpPr/>
          <p:nvPr/>
        </p:nvGrpSpPr>
        <p:grpSpPr>
          <a:xfrm>
            <a:off x="7202914" y="3285506"/>
            <a:ext cx="3239008" cy="1659010"/>
            <a:chOff x="13449468" y="6625875"/>
            <a:chExt cx="6478015" cy="3318019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AA14D3E-CFF5-53F7-D554-36710FD36E6A}"/>
                </a:ext>
              </a:extLst>
            </p:cNvPr>
            <p:cNvGrpSpPr/>
            <p:nvPr/>
          </p:nvGrpSpPr>
          <p:grpSpPr>
            <a:xfrm>
              <a:off x="13449468" y="6625875"/>
              <a:ext cx="5898699" cy="3318019"/>
              <a:chOff x="13623373" y="6625875"/>
              <a:chExt cx="5898699" cy="3318019"/>
            </a:xfrm>
          </p:grpSpPr>
          <p:pic>
            <p:nvPicPr>
              <p:cNvPr id="33" name="Image 32" descr="Une image contenant Graphique, cercle, capture d’écran, logo&#10;&#10;Le contenu généré par l’IA peut être incorrect.">
                <a:extLst>
                  <a:ext uri="{FF2B5EF4-FFF2-40B4-BE49-F238E27FC236}">
                    <a16:creationId xmlns:a16="http://schemas.microsoft.com/office/drawing/2014/main" id="{E713643A-793B-0FF0-7B5A-75B395071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23373" y="6625875"/>
                <a:ext cx="5898699" cy="3318018"/>
              </a:xfrm>
              <a:prstGeom prst="rect">
                <a:avLst/>
              </a:prstGeom>
            </p:spPr>
          </p:pic>
          <p:sp>
            <p:nvSpPr>
              <p:cNvPr id="36" name="Rectangle : avec coin arrondi et coin rogné en haut 35">
                <a:extLst>
                  <a:ext uri="{FF2B5EF4-FFF2-40B4-BE49-F238E27FC236}">
                    <a16:creationId xmlns:a16="http://schemas.microsoft.com/office/drawing/2014/main" id="{01AD6A7E-0941-973C-C13A-C19DC0CD4ED3}"/>
                  </a:ext>
                </a:extLst>
              </p:cNvPr>
              <p:cNvSpPr/>
              <p:nvPr/>
            </p:nvSpPr>
            <p:spPr>
              <a:xfrm>
                <a:off x="14595903" y="6821408"/>
                <a:ext cx="4047449" cy="3122486"/>
              </a:xfrm>
              <a:prstGeom prst="snip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C936279-841D-FC29-9F39-78D2D7D3147C}"/>
                </a:ext>
              </a:extLst>
            </p:cNvPr>
            <p:cNvSpPr txBox="1"/>
            <p:nvPr/>
          </p:nvSpPr>
          <p:spPr>
            <a:xfrm>
              <a:off x="18450155" y="7386675"/>
              <a:ext cx="1477328" cy="2557219"/>
            </a:xfrm>
            <a:prstGeom prst="rect">
              <a:avLst/>
            </a:prstGeom>
            <a:noFill/>
            <a:ln>
              <a:solidFill>
                <a:srgbClr val="4F338B"/>
              </a:solidFill>
            </a:ln>
          </p:spPr>
          <p:txBody>
            <a:bodyPr vert="vert"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FREE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FLOATING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E6EF270-EA76-9E94-47B6-8437E071E9A3}"/>
              </a:ext>
            </a:extLst>
          </p:cNvPr>
          <p:cNvGrpSpPr/>
          <p:nvPr/>
        </p:nvGrpSpPr>
        <p:grpSpPr>
          <a:xfrm>
            <a:off x="6573515" y="1711753"/>
            <a:ext cx="4495401" cy="1573753"/>
            <a:chOff x="12353031" y="3478370"/>
            <a:chExt cx="8990802" cy="3147505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6133895-31AD-ED43-D691-22D6A48521C8}"/>
                </a:ext>
              </a:extLst>
            </p:cNvPr>
            <p:cNvGrpSpPr/>
            <p:nvPr/>
          </p:nvGrpSpPr>
          <p:grpSpPr>
            <a:xfrm>
              <a:off x="12353031" y="3478370"/>
              <a:ext cx="8091572" cy="3147505"/>
              <a:chOff x="12560067" y="3478370"/>
              <a:chExt cx="8091572" cy="3147505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58CDEEE2-B29E-B4FC-53F4-90816DDDC07F}"/>
                  </a:ext>
                </a:extLst>
              </p:cNvPr>
              <p:cNvGrpSpPr/>
              <p:nvPr/>
            </p:nvGrpSpPr>
            <p:grpSpPr>
              <a:xfrm>
                <a:off x="12737607" y="3847695"/>
                <a:ext cx="7559274" cy="2677061"/>
                <a:chOff x="12737607" y="3847695"/>
                <a:chExt cx="7559274" cy="2677061"/>
              </a:xfrm>
            </p:grpSpPr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652ED49B-EFE1-DF04-5057-B75164BC81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60" t="32144" r="11241" b="30485"/>
                <a:stretch/>
              </p:blipFill>
              <p:spPr>
                <a:xfrm>
                  <a:off x="14062691" y="5045413"/>
                  <a:ext cx="5020064" cy="147934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6" name="Image 25" descr="Une image contenant texte, clipart, arts de la table, vaisselle&#10;&#10;Description générée automatiquement">
                  <a:extLst>
                    <a:ext uri="{FF2B5EF4-FFF2-40B4-BE49-F238E27FC236}">
                      <a16:creationId xmlns:a16="http://schemas.microsoft.com/office/drawing/2014/main" id="{1FEDEA3B-634A-3936-A731-00897DBFE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90445" y="3847695"/>
                  <a:ext cx="3506436" cy="136361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" name="Image 26" descr="Une image contenant Graphique, Police, logo, graphisme&#10;&#10;Description générée automatiquement">
                  <a:extLst>
                    <a:ext uri="{FF2B5EF4-FFF2-40B4-BE49-F238E27FC236}">
                      <a16:creationId xmlns:a16="http://schemas.microsoft.com/office/drawing/2014/main" id="{2DD177BE-2985-41ED-6CF4-623C1277EF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37607" y="3871993"/>
                  <a:ext cx="3506438" cy="108407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5" name="Rectangle : avec coin arrondi et coin rogné en haut 34">
                <a:extLst>
                  <a:ext uri="{FF2B5EF4-FFF2-40B4-BE49-F238E27FC236}">
                    <a16:creationId xmlns:a16="http://schemas.microsoft.com/office/drawing/2014/main" id="{49CA7B46-BD64-5A10-76DA-AADD7EAADE15}"/>
                  </a:ext>
                </a:extLst>
              </p:cNvPr>
              <p:cNvSpPr/>
              <p:nvPr/>
            </p:nvSpPr>
            <p:spPr>
              <a:xfrm>
                <a:off x="12560067" y="3478370"/>
                <a:ext cx="8091572" cy="3147505"/>
              </a:xfrm>
              <a:prstGeom prst="snipRound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101D98F-9C34-3B33-0BF2-80065F181786}"/>
                </a:ext>
              </a:extLst>
            </p:cNvPr>
            <p:cNvSpPr txBox="1"/>
            <p:nvPr/>
          </p:nvSpPr>
          <p:spPr>
            <a:xfrm>
              <a:off x="20420503" y="4068656"/>
              <a:ext cx="923330" cy="255721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vert="vert"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BOUCLE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9591F77-E991-6E6B-4407-4B8E7AF337BF}"/>
              </a:ext>
            </a:extLst>
          </p:cNvPr>
          <p:cNvGrpSpPr/>
          <p:nvPr/>
        </p:nvGrpSpPr>
        <p:grpSpPr>
          <a:xfrm>
            <a:off x="6993850" y="5042281"/>
            <a:ext cx="3654653" cy="1227278"/>
            <a:chOff x="13213674" y="10139426"/>
            <a:chExt cx="7309306" cy="2454555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893D385-7905-2FC3-85C5-8DF985EBF942}"/>
                </a:ext>
              </a:extLst>
            </p:cNvPr>
            <p:cNvGrpSpPr/>
            <p:nvPr/>
          </p:nvGrpSpPr>
          <p:grpSpPr>
            <a:xfrm>
              <a:off x="13213674" y="10139426"/>
              <a:ext cx="6370286" cy="2454555"/>
              <a:chOff x="13058902" y="10139426"/>
              <a:chExt cx="6370286" cy="2454555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736AC1FB-AB9C-ACB1-64FC-6C25EF6985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10" t="37555" r="18685" b="37303"/>
              <a:stretch/>
            </p:blipFill>
            <p:spPr>
              <a:xfrm>
                <a:off x="13317032" y="11071158"/>
                <a:ext cx="3631763" cy="769441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11DA8CB8-FC19-532F-E4BB-43BFF9144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2543" y="10786932"/>
                <a:ext cx="1332897" cy="1337891"/>
              </a:xfrm>
              <a:prstGeom prst="rect">
                <a:avLst/>
              </a:prstGeom>
            </p:spPr>
          </p:pic>
          <p:sp>
            <p:nvSpPr>
              <p:cNvPr id="37" name="Rectangle : avec coin arrondi et coin rogné en haut 36">
                <a:extLst>
                  <a:ext uri="{FF2B5EF4-FFF2-40B4-BE49-F238E27FC236}">
                    <a16:creationId xmlns:a16="http://schemas.microsoft.com/office/drawing/2014/main" id="{E033B0E2-A5F2-58E9-E7F8-C0E0DE1466F7}"/>
                  </a:ext>
                </a:extLst>
              </p:cNvPr>
              <p:cNvSpPr/>
              <p:nvPr/>
            </p:nvSpPr>
            <p:spPr>
              <a:xfrm>
                <a:off x="13058902" y="10139426"/>
                <a:ext cx="6370286" cy="2454555"/>
              </a:xfrm>
              <a:prstGeom prst="snipRound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635222F-C100-6C96-7986-F5D279554345}"/>
                </a:ext>
              </a:extLst>
            </p:cNvPr>
            <p:cNvSpPr txBox="1"/>
            <p:nvPr/>
          </p:nvSpPr>
          <p:spPr>
            <a:xfrm>
              <a:off x="19599650" y="10528982"/>
              <a:ext cx="923330" cy="206499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wrap="square" rtlCol="0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SCOOT</a:t>
              </a:r>
            </a:p>
          </p:txBody>
        </p:sp>
      </p:grp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FC6F98-8FF6-15B6-872D-09E60DA1D4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21950" r="22116" b="21975"/>
          <a:stretch/>
        </p:blipFill>
        <p:spPr>
          <a:xfrm>
            <a:off x="2043928" y="4747591"/>
            <a:ext cx="1627799" cy="1627799"/>
          </a:xfrm>
          <a:prstGeom prst="roundRect">
            <a:avLst>
              <a:gd name="adj" fmla="val 23582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CE8160-0F9D-6B24-D1BB-AAAF0846717B}"/>
              </a:ext>
            </a:extLst>
          </p:cNvPr>
          <p:cNvSpPr/>
          <p:nvPr/>
        </p:nvSpPr>
        <p:spPr>
          <a:xfrm>
            <a:off x="328322" y="203199"/>
            <a:ext cx="10809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Depuis 2019 : Le 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Label régional Autopartage</a:t>
            </a:r>
          </a:p>
        </p:txBody>
      </p:sp>
      <p:pic>
        <p:nvPicPr>
          <p:cNvPr id="2" name="Google Shape;125;p16">
            <a:extLst>
              <a:ext uri="{FF2B5EF4-FFF2-40B4-BE49-F238E27FC236}">
                <a16:creationId xmlns:a16="http://schemas.microsoft.com/office/drawing/2014/main" id="{AFF49F84-1373-F724-097D-913CDC3E9CA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B0CD26BC-A026-0E4D-DEB8-86D54F86884A}"/>
              </a:ext>
            </a:extLst>
          </p:cNvPr>
          <p:cNvSpPr txBox="1">
            <a:spLocks/>
          </p:cNvSpPr>
          <p:nvPr/>
        </p:nvSpPr>
        <p:spPr>
          <a:xfrm>
            <a:off x="9013723" y="6484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47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F61954-B167-7B05-A589-2CC7AF62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F0F9E-049F-C92E-CDC9-47557063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éléments de la</a:t>
            </a:r>
            <a:br>
              <a:rPr lang="fr-FR" i="1" dirty="0"/>
            </a:br>
            <a:r>
              <a:rPr lang="fr-FR" i="1" dirty="0"/>
              <a:t>Feuille de route autopartage</a:t>
            </a:r>
            <a:br>
              <a:rPr lang="fr-FR" i="1" dirty="0"/>
            </a:br>
            <a:r>
              <a:rPr lang="fr-FR" dirty="0"/>
              <a:t>d’Île-de-France Mobilités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4218E1-3DEE-6C6C-E23F-C5017F1F1E99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Annexe 3</a:t>
            </a:r>
          </a:p>
        </p:txBody>
      </p:sp>
    </p:spTree>
    <p:extLst>
      <p:ext uri="{BB962C8B-B14F-4D97-AF65-F5344CB8AC3E}">
        <p14:creationId xmlns:p14="http://schemas.microsoft.com/office/powerpoint/2010/main" val="135703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D90E08D-0772-A91F-9FE5-F4294A81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8E7F9471-57B6-3611-1658-4FBC0F27D8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Espace réservé du numéro de diapositive 1">
            <a:extLst>
              <a:ext uri="{FF2B5EF4-FFF2-40B4-BE49-F238E27FC236}">
                <a16:creationId xmlns:a16="http://schemas.microsoft.com/office/drawing/2014/main" id="{28D0FD84-379A-674F-31BB-2E365941EF3E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4EFFDA-89DF-9332-63DA-687D31933E76}"/>
              </a:ext>
            </a:extLst>
          </p:cNvPr>
          <p:cNvSpPr txBox="1"/>
          <p:nvPr/>
        </p:nvSpPr>
        <p:spPr>
          <a:xfrm>
            <a:off x="6254457" y="1494125"/>
            <a:ext cx="5767679" cy="3893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MOTIFS ET MOTIVATIONS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L’autopartage en boucle*…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est utilisé principalement à des fins d’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activités de loisirs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sociabilité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(67%). Il permet également de réaliser des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déplacements professionnels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(36%)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est synonyme d’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allègement des contraintes d’entretien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 véhicule personnel (97%), une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pour les personnes non véhiculées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(94%) et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réduire les problèmes de stationnement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(88%)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est une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sérieuse et économique à la possession d’une voiture personnelle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 elle est peu utilisée (première, seconde ou troisième voiture du ménage).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2708FC-D7C2-B0F8-A138-2A85B324250C}"/>
              </a:ext>
            </a:extLst>
          </p:cNvPr>
          <p:cNvSpPr txBox="1"/>
          <p:nvPr/>
        </p:nvSpPr>
        <p:spPr>
          <a:xfrm>
            <a:off x="328322" y="1494124"/>
            <a:ext cx="5767679" cy="34624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TYPE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autopartageurs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boucle*…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sont majoritairement des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actifs en situation d’emploi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(81 %), et légèrement plus des femmes (53% - contrairement au free-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floating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26%)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démotorisent :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74 % d’entre eux n’ont pas de voiture à disposition, 23 % possèdent un seul véhicule, et seulement 3 % d’entre eux possèdent plus d’un véhicule ;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sont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multimodaux et intermodaux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la moyenne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ils utilisent notamment les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transports en commun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(86%**) et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modes actifs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(marche, vélo : 90%**).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8F6F1-B764-830D-F6EB-C6B692760446}"/>
              </a:ext>
            </a:extLst>
          </p:cNvPr>
          <p:cNvSpPr/>
          <p:nvPr/>
        </p:nvSpPr>
        <p:spPr>
          <a:xfrm>
            <a:off x="328322" y="203199"/>
            <a:ext cx="1095042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Diagnostic 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Feuille de route autopartage IDFM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: profil type d’un usager de l’autopartage, ses motifs et motivations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139428-2C93-994E-E037-2E66DA833923}"/>
              </a:ext>
            </a:extLst>
          </p:cNvPr>
          <p:cNvSpPr txBox="1"/>
          <p:nvPr/>
        </p:nvSpPr>
        <p:spPr>
          <a:xfrm>
            <a:off x="328321" y="6281413"/>
            <a:ext cx="892267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Sources : </a:t>
            </a: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Enquête nationale autopartage ADEME 2022</a:t>
            </a: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enquête marketing IDFM x IFOP T2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part des utilisateurs fréquents (au moins 1 à 4 fois/mois)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EC3C01A-3FC5-6DF4-9BFF-12D605916F85}"/>
              </a:ext>
            </a:extLst>
          </p:cNvPr>
          <p:cNvCxnSpPr>
            <a:cxnSpLocks/>
          </p:cNvCxnSpPr>
          <p:nvPr/>
        </p:nvCxnSpPr>
        <p:spPr>
          <a:xfrm flipV="1">
            <a:off x="6116634" y="1746014"/>
            <a:ext cx="0" cy="3420000"/>
          </a:xfrm>
          <a:prstGeom prst="line">
            <a:avLst/>
          </a:prstGeom>
          <a:ln w="19050">
            <a:solidFill>
              <a:srgbClr val="64B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2A99BF5-3F37-14C8-0DD4-9663F93A3EFC}"/>
              </a:ext>
            </a:extLst>
          </p:cNvPr>
          <p:cNvSpPr txBox="1">
            <a:spLocks/>
          </p:cNvSpPr>
          <p:nvPr/>
        </p:nvSpPr>
        <p:spPr>
          <a:xfrm>
            <a:off x="1141872" y="5641816"/>
            <a:ext cx="9908256" cy="415498"/>
          </a:xfrm>
          <a:prstGeom prst="rect">
            <a:avLst/>
          </a:prstGeom>
          <a:ln w="19050">
            <a:solidFill>
              <a:srgbClr val="65B2F0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des franciliens interrogés* sont susceptibles de recourir à ces services d’autopartage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550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612021-9938-A6F1-3067-9CDF682F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A4EFC-38F5-A16D-20FE-C1E1DD86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Répartition des compétences nécessaires au développement d’un service d’autopartage en France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26014F-CFA0-F30A-E89E-20153D882FD8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Annexe 4</a:t>
            </a:r>
          </a:p>
        </p:txBody>
      </p:sp>
    </p:spTree>
    <p:extLst>
      <p:ext uri="{BB962C8B-B14F-4D97-AF65-F5344CB8AC3E}">
        <p14:creationId xmlns:p14="http://schemas.microsoft.com/office/powerpoint/2010/main" val="123693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25607E9-0370-5345-A152-8F4CD1CA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865E92DA-693E-1C8A-C08D-3288E7C243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F9827C-DE88-F6D3-317A-E4DB5E9BBCFC}"/>
              </a:ext>
            </a:extLst>
          </p:cNvPr>
          <p:cNvSpPr/>
          <p:nvPr/>
        </p:nvSpPr>
        <p:spPr>
          <a:xfrm>
            <a:off x="328322" y="157884"/>
            <a:ext cx="1086314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Répartition des compétences nécessaires au développement d’un service d’autopartage en France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F22A223-EF91-E3D4-F0F9-02CDC7D5A4AC}"/>
              </a:ext>
            </a:extLst>
          </p:cNvPr>
          <p:cNvGrpSpPr/>
          <p:nvPr/>
        </p:nvGrpSpPr>
        <p:grpSpPr>
          <a:xfrm>
            <a:off x="5681889" y="1651719"/>
            <a:ext cx="1730311" cy="615229"/>
            <a:chOff x="1448636" y="4607934"/>
            <a:chExt cx="2571719" cy="91440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822435A-AB21-974A-9749-2F1473788FC1}"/>
                </a:ext>
              </a:extLst>
            </p:cNvPr>
            <p:cNvGrpSpPr/>
            <p:nvPr/>
          </p:nvGrpSpPr>
          <p:grpSpPr>
            <a:xfrm>
              <a:off x="1448636" y="4607934"/>
              <a:ext cx="914400" cy="914400"/>
              <a:chOff x="1694810" y="4554941"/>
              <a:chExt cx="914400" cy="914400"/>
            </a:xfrm>
          </p:grpSpPr>
          <p:pic>
            <p:nvPicPr>
              <p:cNvPr id="8" name="Graphique 7" descr="Voiture avec un remplissage uni">
                <a:extLst>
                  <a:ext uri="{FF2B5EF4-FFF2-40B4-BE49-F238E27FC236}">
                    <a16:creationId xmlns:a16="http://schemas.microsoft.com/office/drawing/2014/main" id="{E324A7B2-031C-2744-A2A7-FD59F9942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9361" y="4656378"/>
                <a:ext cx="705299" cy="705299"/>
              </a:xfrm>
              <a:prstGeom prst="rect">
                <a:avLst/>
              </a:prstGeom>
            </p:spPr>
          </p:pic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42C4B36-40C7-EC3D-F570-954F1DD9A8B5}"/>
                  </a:ext>
                </a:extLst>
              </p:cNvPr>
              <p:cNvSpPr/>
              <p:nvPr/>
            </p:nvSpPr>
            <p:spPr>
              <a:xfrm>
                <a:off x="1694810" y="4554941"/>
                <a:ext cx="914400" cy="914400"/>
              </a:xfrm>
              <a:prstGeom prst="arc">
                <a:avLst>
                  <a:gd name="adj1" fmla="val 2334248"/>
                  <a:gd name="adj2" fmla="val 0"/>
                </a:avLst>
              </a:prstGeom>
              <a:ln>
                <a:solidFill>
                  <a:srgbClr val="009B9F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1EA817E-E089-FD44-B140-AB9579AE94B2}"/>
                </a:ext>
              </a:extLst>
            </p:cNvPr>
            <p:cNvSpPr txBox="1"/>
            <p:nvPr/>
          </p:nvSpPr>
          <p:spPr>
            <a:xfrm>
              <a:off x="2397867" y="4808063"/>
              <a:ext cx="1622488" cy="333107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EN BOUCLE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3E3C446-8410-37F4-50BD-B44631D9548D}"/>
              </a:ext>
            </a:extLst>
          </p:cNvPr>
          <p:cNvSpPr/>
          <p:nvPr/>
        </p:nvSpPr>
        <p:spPr>
          <a:xfrm>
            <a:off x="5188455" y="2379870"/>
            <a:ext cx="2717179" cy="440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Compétence Mobilité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DD6AD2-2C1F-AFF9-AF9A-6DE64BDDB12D}"/>
              </a:ext>
            </a:extLst>
          </p:cNvPr>
          <p:cNvSpPr txBox="1"/>
          <p:nvPr/>
        </p:nvSpPr>
        <p:spPr>
          <a:xfrm>
            <a:off x="2965694" y="3110064"/>
            <a:ext cx="7162701" cy="440747"/>
          </a:xfrm>
          <a:prstGeom prst="rect">
            <a:avLst/>
          </a:prstGeom>
          <a:noFill/>
        </p:spPr>
        <p:txBody>
          <a:bodyPr vert="horz" wrap="square" lIns="102248" tIns="51124" rIns="102248" bIns="51124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L’AOM est seule compétente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pour organiser un service public d’autopartage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A4A4691F-A477-5BE2-0C81-8AB1BD097306}"/>
              </a:ext>
            </a:extLst>
          </p:cNvPr>
          <p:cNvSpPr/>
          <p:nvPr/>
        </p:nvSpPr>
        <p:spPr>
          <a:xfrm rot="2718717">
            <a:off x="4444325" y="3435463"/>
            <a:ext cx="476250" cy="336550"/>
          </a:xfrm>
          <a:prstGeom prst="downArrow">
            <a:avLst>
              <a:gd name="adj1" fmla="val 50000"/>
              <a:gd name="adj2" fmla="val 52158"/>
            </a:avLst>
          </a:prstGeom>
          <a:solidFill>
            <a:srgbClr val="009B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5A3B77-C1A1-EB20-776B-0825F56CF892}"/>
              </a:ext>
            </a:extLst>
          </p:cNvPr>
          <p:cNvSpPr/>
          <p:nvPr/>
        </p:nvSpPr>
        <p:spPr>
          <a:xfrm>
            <a:off x="2176602" y="3868037"/>
            <a:ext cx="2718000" cy="440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Compétence Voirie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DFAC01-AFB0-7A36-00E1-DBACDC7D1130}"/>
              </a:ext>
            </a:extLst>
          </p:cNvPr>
          <p:cNvSpPr txBox="1"/>
          <p:nvPr/>
        </p:nvSpPr>
        <p:spPr>
          <a:xfrm>
            <a:off x="977912" y="4365717"/>
            <a:ext cx="5395498" cy="882498"/>
          </a:xfrm>
          <a:prstGeom prst="rect">
            <a:avLst/>
          </a:prstGeom>
        </p:spPr>
        <p:txBody>
          <a:bodyPr vert="horz" wrap="square" lIns="102248" tIns="51124" rIns="102248" bIns="51124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Une permission de voirie est nécessaire pour occuper une emprise au sol « fixe »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délivrée généralement par communes</a:t>
            </a:r>
            <a:endParaRPr kumimoji="0" lang="fr-FR" sz="1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7B97A-3097-D6BF-25B4-A1C8CB426D0E}"/>
              </a:ext>
            </a:extLst>
          </p:cNvPr>
          <p:cNvSpPr/>
          <p:nvPr/>
        </p:nvSpPr>
        <p:spPr>
          <a:xfrm>
            <a:off x="7886070" y="3867418"/>
            <a:ext cx="2718000" cy="440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Pouvoir de Police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AD960B-79BE-359C-692F-CBE596E5E996}"/>
              </a:ext>
            </a:extLst>
          </p:cNvPr>
          <p:cNvSpPr txBox="1"/>
          <p:nvPr/>
        </p:nvSpPr>
        <p:spPr>
          <a:xfrm>
            <a:off x="6441342" y="4365717"/>
            <a:ext cx="5246856" cy="882498"/>
          </a:xfrm>
          <a:prstGeom prst="rect">
            <a:avLst/>
          </a:prstGeom>
        </p:spPr>
        <p:txBody>
          <a:bodyPr vert="horz" wrap="square" lIns="102248" tIns="51124" rIns="102248" bIns="51124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Les contrôles du bon respect des places dédiées (stationnement gênant) ainsi que la mise en fourrière relèvent du pouvoir de police du maire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Contrôle des stations par la PM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9D65A0B-549B-1DD8-94FA-DB1108DCC57D}"/>
              </a:ext>
            </a:extLst>
          </p:cNvPr>
          <p:cNvCxnSpPr>
            <a:cxnSpLocks/>
          </p:cNvCxnSpPr>
          <p:nvPr/>
        </p:nvCxnSpPr>
        <p:spPr>
          <a:xfrm>
            <a:off x="985629" y="3525490"/>
            <a:ext cx="33615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4B51018-24B4-7497-DFF1-539FA6E43198}"/>
              </a:ext>
            </a:extLst>
          </p:cNvPr>
          <p:cNvSpPr txBox="1"/>
          <p:nvPr/>
        </p:nvSpPr>
        <p:spPr>
          <a:xfrm>
            <a:off x="5114665" y="2830086"/>
            <a:ext cx="2864759" cy="253438"/>
          </a:xfrm>
          <a:prstGeom prst="rect">
            <a:avLst/>
          </a:prstGeom>
        </p:spPr>
        <p:txBody>
          <a:bodyPr vert="horz" wrap="square" lIns="102248" tIns="51124" rIns="102248" bIns="51124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 création d’un service public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328ADE-A4E3-E8F6-26D7-9F5CB738F283}"/>
              </a:ext>
            </a:extLst>
          </p:cNvPr>
          <p:cNvSpPr/>
          <p:nvPr/>
        </p:nvSpPr>
        <p:spPr>
          <a:xfrm rot="16200000">
            <a:off x="-180234" y="2367990"/>
            <a:ext cx="1512000" cy="615229"/>
          </a:xfrm>
          <a:prstGeom prst="rect">
            <a:avLst/>
          </a:prstGeom>
          <a:noFill/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public</a:t>
            </a: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47B3D9-2008-0EE1-5F8E-2EA7A4A59FA9}"/>
              </a:ext>
            </a:extLst>
          </p:cNvPr>
          <p:cNvSpPr/>
          <p:nvPr/>
        </p:nvSpPr>
        <p:spPr>
          <a:xfrm rot="16200000">
            <a:off x="-206306" y="4100169"/>
            <a:ext cx="1512000" cy="574193"/>
          </a:xfrm>
          <a:prstGeom prst="rect">
            <a:avLst/>
          </a:prstGeom>
          <a:noFill/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Occupation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espace public</a:t>
            </a: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B2E0FF30-5E93-DE07-463A-953DC2BAF182}"/>
              </a:ext>
            </a:extLst>
          </p:cNvPr>
          <p:cNvSpPr/>
          <p:nvPr/>
        </p:nvSpPr>
        <p:spPr>
          <a:xfrm rot="18900000">
            <a:off x="8204973" y="3435462"/>
            <a:ext cx="476250" cy="336550"/>
          </a:xfrm>
          <a:prstGeom prst="downArrow">
            <a:avLst/>
          </a:prstGeom>
          <a:solidFill>
            <a:srgbClr val="009B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11E8152-7F2D-3F80-CD36-AAC586520456}"/>
              </a:ext>
            </a:extLst>
          </p:cNvPr>
          <p:cNvCxnSpPr>
            <a:cxnSpLocks/>
          </p:cNvCxnSpPr>
          <p:nvPr/>
        </p:nvCxnSpPr>
        <p:spPr>
          <a:xfrm>
            <a:off x="5021334" y="3525490"/>
            <a:ext cx="308630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3F80CDA-C3B4-A7CC-3E6C-192DA47167E3}"/>
              </a:ext>
            </a:extLst>
          </p:cNvPr>
          <p:cNvCxnSpPr>
            <a:cxnSpLocks/>
          </p:cNvCxnSpPr>
          <p:nvPr/>
        </p:nvCxnSpPr>
        <p:spPr>
          <a:xfrm>
            <a:off x="8761636" y="3525490"/>
            <a:ext cx="28064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0FA1FB45-A51F-8BF6-5DEB-42222F91D161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660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8F56E-71D1-F9F0-BBED-D472BFD3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60" y="3403112"/>
            <a:ext cx="9720193" cy="1930889"/>
          </a:xfrm>
        </p:spPr>
        <p:txBody>
          <a:bodyPr>
            <a:normAutofit fontScale="90000"/>
          </a:bodyPr>
          <a:lstStyle/>
          <a:p>
            <a:pPr>
              <a:spcAft>
                <a:spcPts val="301"/>
              </a:spcAft>
            </a:pPr>
            <a:r>
              <a:rPr lang="en-GB" dirty="0"/>
              <a:t>Assessment on carsharing activity in the region and creation of the roadmap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8ACF0F-1AC5-812A-7BC2-C39D8E9C18BA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0568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C4BBB9F-73C2-D84D-5156-236C6F0C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09206109-D36A-F5A1-8C75-2731404F5C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8F557F-6FC0-1BAF-2A6E-44D7B4F8D7D1}"/>
              </a:ext>
            </a:extLst>
          </p:cNvPr>
          <p:cNvSpPr/>
          <p:nvPr/>
        </p:nvSpPr>
        <p:spPr>
          <a:xfrm>
            <a:off x="328322" y="203199"/>
            <a:ext cx="10809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GB" sz="2800" b="1" kern="0" dirty="0">
                <a:solidFill>
                  <a:srgbClr val="64B5F6"/>
                </a:solidFill>
                <a:latin typeface="Open Sans"/>
              </a:rPr>
              <a:t>A regionwide strategy : 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IDFM’s Carsharing Roadmap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64B5F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74C769AB-FA13-A0CE-0E5F-20509F11CBAB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D418E49F-1AF2-E8F8-3856-F6A8E6A8F1D0}"/>
              </a:ext>
            </a:extLst>
          </p:cNvPr>
          <p:cNvSpPr txBox="1">
            <a:spLocks/>
          </p:cNvSpPr>
          <p:nvPr/>
        </p:nvSpPr>
        <p:spPr>
          <a:xfrm>
            <a:off x="328322" y="1059894"/>
            <a:ext cx="11339422" cy="24064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 A complete diagnostic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on the activity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labelised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operators and overall on our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Reginal Carsharing Label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Analysis and classification of carsharing supply in Île-de-France 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qualitative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survey (with IFOP) with a representative panel of 807 inhabitants and 514 users</a:t>
            </a: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and spatialisation of carsharing’s development potentials in the region</a:t>
            </a: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Inventory of the feedbacks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and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strategic positions of a variety of actors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collectivities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operators, government institutions)</a:t>
            </a:r>
          </a:p>
          <a:p>
            <a:pPr marL="39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 A benchmark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7 incentive policies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Bruxelles-Capitale Region, City of Madrid, Rennes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Métropole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Métropole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Lyon, La Rochelle urban area, Centre-Val de Loire Region, SBB CFF FFS (Switzerland)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 A fine analysis of the repartition of the competences and attributions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 to the implementation of carsharing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Detailled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stakes note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4D7907BE-709F-90DC-C0FF-6DA6B359AB0E}"/>
              </a:ext>
            </a:extLst>
          </p:cNvPr>
          <p:cNvSpPr txBox="1">
            <a:spLocks/>
          </p:cNvSpPr>
          <p:nvPr/>
        </p:nvSpPr>
        <p:spPr>
          <a:xfrm>
            <a:off x="676056" y="6068671"/>
            <a:ext cx="10839888" cy="415498"/>
          </a:xfrm>
          <a:prstGeom prst="rect">
            <a:avLst/>
          </a:prstGeom>
          <a:ln w="19050">
            <a:solidFill>
              <a:srgbClr val="65B2F0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stakeholders : 20 </a:t>
            </a:r>
            <a:r>
              <a:rPr kumimoji="0" lang="en-GB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collectivities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 operators, 3 government institutions, 1 association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76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C92261FD-E341-E097-5E08-AE016A1E1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F78C2AF3-AAB5-95A9-B9B8-19E41C8721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598C7307-29D2-5AF8-FD03-88146A6E25C5}"/>
              </a:ext>
            </a:extLst>
          </p:cNvPr>
          <p:cNvSpPr txBox="1">
            <a:spLocks/>
          </p:cNvSpPr>
          <p:nvPr/>
        </p:nvSpPr>
        <p:spPr>
          <a:xfrm>
            <a:off x="-92772" y="2042737"/>
            <a:ext cx="4246077" cy="15411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sz="1800" b="1" noProof="0" dirty="0">
                <a:solidFill>
                  <a:prstClr val="black"/>
                </a:solidFill>
                <a:latin typeface="Calibri" panose="020F0502020204030204"/>
              </a:rPr>
              <a:t>Few vehicles, concentrated in Paris </a:t>
            </a: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fewer vehicles in the inner suburbs, with step-by-step implementation</a:t>
            </a:r>
          </a:p>
          <a:p>
            <a:pPr lvl="1">
              <a:spcAft>
                <a:spcPts val="600"/>
              </a:spcAft>
            </a:pP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A domination of</a:t>
            </a:r>
            <a:r>
              <a:rPr lang="en-GB" sz="1800" b="1" noProof="0" dirty="0">
                <a:solidFill>
                  <a:prstClr val="black"/>
                </a:solidFill>
                <a:latin typeface="Calibri" panose="020F0502020204030204"/>
              </a:rPr>
              <a:t> free-floating services </a:t>
            </a: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and non-labelled vehicles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31DE6-ECBC-7E94-C06B-E7AB327250FD}"/>
              </a:ext>
            </a:extLst>
          </p:cNvPr>
          <p:cNvSpPr/>
          <p:nvPr/>
        </p:nvSpPr>
        <p:spPr>
          <a:xfrm>
            <a:off x="328322" y="203199"/>
            <a:ext cx="10809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b="1" kern="0" noProof="0" dirty="0">
                <a:solidFill>
                  <a:srgbClr val="64B5F6"/>
                </a:solidFill>
                <a:latin typeface="Open Sans"/>
              </a:rPr>
              <a:t>Diagnosis </a:t>
            </a:r>
            <a:r>
              <a:rPr lang="en-GB" sz="2800" b="1" i="1" kern="0" dirty="0">
                <a:solidFill>
                  <a:srgbClr val="64B5F6"/>
                </a:solidFill>
                <a:latin typeface="Open Sans"/>
              </a:rPr>
              <a:t>IDFM’s Carsharing Roadmap </a:t>
            </a:r>
            <a:r>
              <a:rPr lang="en-GB" sz="2800" b="1" kern="0" noProof="0" dirty="0">
                <a:solidFill>
                  <a:srgbClr val="64B5F6"/>
                </a:solidFill>
                <a:latin typeface="Open Sans"/>
              </a:rPr>
              <a:t>: observations on</a:t>
            </a:r>
          </a:p>
          <a:p>
            <a:pPr defTabSz="457200"/>
            <a:r>
              <a:rPr lang="en-GB" sz="2800" b="1" kern="0" dirty="0">
                <a:solidFill>
                  <a:srgbClr val="64B5F6"/>
                </a:solidFill>
                <a:latin typeface="Open Sans"/>
              </a:rPr>
              <a:t>p</a:t>
            </a:r>
            <a:r>
              <a:rPr lang="en-GB" sz="2800" b="1" kern="0" noProof="0" dirty="0" err="1">
                <a:solidFill>
                  <a:srgbClr val="64B5F6"/>
                </a:solidFill>
                <a:latin typeface="Open Sans"/>
              </a:rPr>
              <a:t>rivate</a:t>
            </a:r>
            <a:r>
              <a:rPr lang="en-GB" sz="2800" b="1" kern="0" noProof="0" dirty="0">
                <a:solidFill>
                  <a:srgbClr val="64B5F6"/>
                </a:solidFill>
                <a:latin typeface="Open Sans"/>
              </a:rPr>
              <a:t> development of carsharing in Île-de-France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34D1DA-5D68-2EC7-EF47-C3DB2F3C4E23}"/>
              </a:ext>
            </a:extLst>
          </p:cNvPr>
          <p:cNvSpPr txBox="1">
            <a:spLocks/>
          </p:cNvSpPr>
          <p:nvPr/>
        </p:nvSpPr>
        <p:spPr>
          <a:xfrm>
            <a:off x="328323" y="1179277"/>
            <a:ext cx="11360633" cy="833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weak and unbalanced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development of the services regionwide, especially for station-based carsharing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070D44-13DA-FEA5-11F0-06F0A99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19" y="1539464"/>
            <a:ext cx="7236507" cy="5110933"/>
          </a:xfrm>
          <a:prstGeom prst="rect">
            <a:avLst/>
          </a:prstGeom>
        </p:spPr>
      </p:pic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30F69867-74E5-85A4-A83A-09A446FD68E0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</a:t>
            </a:fld>
            <a:endParaRPr lang="en-GB" noProof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2C15E2A-95F3-4FFD-7CFB-A20791A65AB4}"/>
              </a:ext>
            </a:extLst>
          </p:cNvPr>
          <p:cNvGrpSpPr/>
          <p:nvPr/>
        </p:nvGrpSpPr>
        <p:grpSpPr>
          <a:xfrm>
            <a:off x="74632" y="4229099"/>
            <a:ext cx="4146065" cy="2295223"/>
            <a:chOff x="371548" y="4667753"/>
            <a:chExt cx="3584648" cy="15564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B27104-FE12-F3A0-211A-0CE1E0526BC2}"/>
                </a:ext>
              </a:extLst>
            </p:cNvPr>
            <p:cNvSpPr/>
            <p:nvPr/>
          </p:nvSpPr>
          <p:spPr>
            <a:xfrm>
              <a:off x="847994" y="5305852"/>
              <a:ext cx="1242989" cy="3619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0,5 </a:t>
              </a: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vehicles for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10 000 in</a:t>
              </a: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habitants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9C33011-7481-3621-FA01-95290D09CB9F}"/>
                </a:ext>
              </a:extLst>
            </p:cNvPr>
            <p:cNvSpPr txBox="1"/>
            <p:nvPr/>
          </p:nvSpPr>
          <p:spPr>
            <a:xfrm>
              <a:off x="726295" y="4667753"/>
              <a:ext cx="1376673" cy="393395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4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PARIS AND </a:t>
              </a:r>
              <a:r>
                <a:rPr lang="en-GB" sz="14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INNER SUBURBS</a:t>
              </a:r>
            </a:p>
            <a:p>
              <a:pPr algn="ctr" defTabSz="457200"/>
              <a:r>
                <a:rPr lang="en-GB" sz="14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(Greater Paris)</a:t>
              </a:r>
            </a:p>
            <a:p>
              <a:pPr algn="ctr" defTabSz="457200"/>
              <a:endParaRPr lang="en-GB" sz="14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8E3A44F-3D2F-B23A-8FC2-64D9F88C11FE}"/>
                </a:ext>
              </a:extLst>
            </p:cNvPr>
            <p:cNvSpPr txBox="1"/>
            <p:nvPr/>
          </p:nvSpPr>
          <p:spPr>
            <a:xfrm>
              <a:off x="2136540" y="4728040"/>
              <a:ext cx="1716360" cy="333108"/>
            </a:xfrm>
            <a:prstGeom prst="rect">
              <a:avLst/>
            </a:prstGeom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4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WITHOUT PARIS AND INNER SUBURBS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C2635-BA1E-20FD-FED7-3998DF2BB222}"/>
                </a:ext>
              </a:extLst>
            </p:cNvPr>
            <p:cNvSpPr/>
            <p:nvPr/>
          </p:nvSpPr>
          <p:spPr>
            <a:xfrm>
              <a:off x="2213385" y="5311247"/>
              <a:ext cx="1248576" cy="3514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0,1 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vehicles for</a:t>
              </a: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 10 000 in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habitants</a:t>
              </a:r>
              <a:endParaRPr lang="en-GB" sz="1200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3FEFC6-1B07-5DCE-6D2D-11A352B3AC27}"/>
                </a:ext>
              </a:extLst>
            </p:cNvPr>
            <p:cNvSpPr/>
            <p:nvPr/>
          </p:nvSpPr>
          <p:spPr>
            <a:xfrm>
              <a:off x="775522" y="5888488"/>
              <a:ext cx="1307162" cy="3357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9,2 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vehicles for</a:t>
              </a: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 10 000 in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habitants</a:t>
              </a:r>
              <a:endParaRPr lang="en-GB" sz="1200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D90975-C116-92BA-891C-AD2D0CEE3D3D}"/>
                </a:ext>
              </a:extLst>
            </p:cNvPr>
            <p:cNvSpPr/>
            <p:nvPr/>
          </p:nvSpPr>
          <p:spPr>
            <a:xfrm>
              <a:off x="2213384" y="5886396"/>
              <a:ext cx="1305523" cy="3378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0,1 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vehicles for</a:t>
              </a: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 10 000 in</a:t>
              </a:r>
              <a:r>
                <a:rPr lang="en-GB" sz="1200" dirty="0">
                  <a:solidFill>
                    <a:prstClr val="black"/>
                  </a:solidFill>
                  <a:latin typeface="Aptos" panose="020B0004020202020204" pitchFamily="34" charset="0"/>
                </a:rPr>
                <a:t>habitants</a:t>
              </a:r>
              <a:endParaRPr lang="en-GB" sz="1200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4" name="Espace réservé du contenu 1">
              <a:extLst>
                <a:ext uri="{FF2B5EF4-FFF2-40B4-BE49-F238E27FC236}">
                  <a16:creationId xmlns:a16="http://schemas.microsoft.com/office/drawing/2014/main" id="{21B92F2C-A4A2-827B-A2D4-3A0331C0A17D}"/>
                </a:ext>
              </a:extLst>
            </p:cNvPr>
            <p:cNvSpPr txBox="1">
              <a:spLocks/>
            </p:cNvSpPr>
            <p:nvPr/>
          </p:nvSpPr>
          <p:spPr>
            <a:xfrm>
              <a:off x="479548" y="5112287"/>
              <a:ext cx="3373352" cy="314569"/>
            </a:xfrm>
            <a:prstGeom prst="rect">
              <a:avLst/>
            </a:prstGeom>
          </p:spPr>
          <p:txBody>
            <a:bodyPr vert="horz" lIns="102248" tIns="51124" rIns="102248" bIns="51124" rtlCol="0">
              <a:normAutofit/>
            </a:bodyPr>
            <a:lstStyle>
              <a:lvl1pPr marL="383431" indent="-38343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90000"/>
                <a:buFontTx/>
                <a:buBlip>
                  <a:blip r:embed="rId5"/>
                </a:buBlip>
                <a:defRPr sz="2400" b="1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1pPr>
              <a:lvl2pPr marL="854141" indent="-342900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Clr>
                  <a:srgbClr val="7F9B9B"/>
                </a:buClr>
                <a:buSzPct val="100000"/>
                <a:buFont typeface="Arial" panose="020B0604020202020204" pitchFamily="34" charset="0"/>
                <a:buChar char="•"/>
                <a:defRPr sz="2200" b="0" i="0" kern="1200">
                  <a:solidFill>
                    <a:srgbClr val="7F9B9B"/>
                  </a:solidFill>
                  <a:latin typeface="Tahoma"/>
                  <a:ea typeface="+mn-ea"/>
                  <a:cs typeface="Tahoma"/>
                </a:defRPr>
              </a:lvl2pPr>
              <a:lvl3pPr marL="1278103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100000"/>
                <a:buFont typeface="Tahoma" panose="020B0604030504040204" pitchFamily="34" charset="0"/>
                <a:buChar char="−"/>
                <a:defRPr sz="2000" b="0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3pPr>
              <a:lvl4pPr marL="1789344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100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4pPr>
              <a:lvl5pPr marL="2300585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Clr>
                  <a:srgbClr val="7F9B9B"/>
                </a:buClr>
                <a:buSzPct val="100000"/>
                <a:buFont typeface="Arial" panose="020B0604020202020204" pitchFamily="34" charset="0"/>
                <a:buChar char="•"/>
                <a:defRPr sz="1600" b="0" i="0" kern="1200">
                  <a:solidFill>
                    <a:srgbClr val="7F9B9B"/>
                  </a:solidFill>
                  <a:latin typeface="Tahoma"/>
                  <a:ea typeface="+mn-ea"/>
                  <a:cs typeface="Tahoma"/>
                </a:defRPr>
              </a:lvl5pPr>
              <a:lvl6pPr marL="2811826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3067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4308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5549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50" b="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Station based vehicles</a:t>
              </a:r>
            </a:p>
          </p:txBody>
        </p:sp>
        <p:sp>
          <p:nvSpPr>
            <p:cNvPr id="25" name="Espace réservé du contenu 1">
              <a:extLst>
                <a:ext uri="{FF2B5EF4-FFF2-40B4-BE49-F238E27FC236}">
                  <a16:creationId xmlns:a16="http://schemas.microsoft.com/office/drawing/2014/main" id="{27B3FABC-0F4C-661D-AD2F-DE0E679F59C8}"/>
                </a:ext>
              </a:extLst>
            </p:cNvPr>
            <p:cNvSpPr txBox="1">
              <a:spLocks/>
            </p:cNvSpPr>
            <p:nvPr/>
          </p:nvSpPr>
          <p:spPr>
            <a:xfrm>
              <a:off x="371548" y="5685448"/>
              <a:ext cx="3584648" cy="314569"/>
            </a:xfrm>
            <a:prstGeom prst="rect">
              <a:avLst/>
            </a:prstGeom>
          </p:spPr>
          <p:txBody>
            <a:bodyPr vert="horz" lIns="102248" tIns="51124" rIns="102248" bIns="51124" rtlCol="0">
              <a:normAutofit/>
            </a:bodyPr>
            <a:lstStyle>
              <a:lvl1pPr marL="383431" indent="-38343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90000"/>
                <a:buFontTx/>
                <a:buBlip>
                  <a:blip r:embed="rId5"/>
                </a:buBlip>
                <a:defRPr sz="2400" b="1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1pPr>
              <a:lvl2pPr marL="854141" indent="-342900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Clr>
                  <a:srgbClr val="7F9B9B"/>
                </a:buClr>
                <a:buSzPct val="100000"/>
                <a:buFont typeface="Arial" panose="020B0604020202020204" pitchFamily="34" charset="0"/>
                <a:buChar char="•"/>
                <a:defRPr sz="2200" b="0" i="0" kern="1200">
                  <a:solidFill>
                    <a:srgbClr val="7F9B9B"/>
                  </a:solidFill>
                  <a:latin typeface="Tahoma"/>
                  <a:ea typeface="+mn-ea"/>
                  <a:cs typeface="Tahoma"/>
                </a:defRPr>
              </a:lvl2pPr>
              <a:lvl3pPr marL="1278103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100000"/>
                <a:buFont typeface="Tahoma" panose="020B0604030504040204" pitchFamily="34" charset="0"/>
                <a:buChar char="−"/>
                <a:defRPr sz="2000" b="0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3pPr>
              <a:lvl4pPr marL="1789344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SzPct val="100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Tahoma"/>
                  <a:ea typeface="+mn-ea"/>
                  <a:cs typeface="Tahoma"/>
                </a:defRPr>
              </a:lvl4pPr>
              <a:lvl5pPr marL="2300585" indent="-255621" algn="l" defTabSz="511241" rtl="0" eaLnBrk="1" latinLnBrk="0" hangingPunct="1">
                <a:lnSpc>
                  <a:spcPct val="120000"/>
                </a:lnSpc>
                <a:spcBef>
                  <a:spcPct val="20000"/>
                </a:spcBef>
                <a:buClr>
                  <a:srgbClr val="7F9B9B"/>
                </a:buClr>
                <a:buSzPct val="100000"/>
                <a:buFont typeface="Arial" panose="020B0604020202020204" pitchFamily="34" charset="0"/>
                <a:buChar char="•"/>
                <a:defRPr sz="1600" b="0" i="0" kern="1200">
                  <a:solidFill>
                    <a:srgbClr val="7F9B9B"/>
                  </a:solidFill>
                  <a:latin typeface="Tahoma"/>
                  <a:ea typeface="+mn-ea"/>
                  <a:cs typeface="Tahoma"/>
                </a:defRPr>
              </a:lvl5pPr>
              <a:lvl6pPr marL="2811826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3067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4308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45549" indent="-255621" algn="l" defTabSz="511241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50" b="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With scooters and free-floating cars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0216DA8-545B-A370-E045-04073A8EC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196" y="5886396"/>
              <a:ext cx="0" cy="337843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68D951B-ED28-E867-A439-0320D976C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196" y="5305853"/>
              <a:ext cx="0" cy="37111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6D27FB39-14FC-5400-DA22-FA673EE58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4794" y="4788765"/>
              <a:ext cx="0" cy="291586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1783A7E-2752-7DD9-61B3-18CA6B707B48}"/>
              </a:ext>
            </a:extLst>
          </p:cNvPr>
          <p:cNvSpPr/>
          <p:nvPr/>
        </p:nvSpPr>
        <p:spPr>
          <a:xfrm>
            <a:off x="4552887" y="5516845"/>
            <a:ext cx="998873" cy="998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900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700D9C-FB0E-5852-27C5-09B714021C76}"/>
              </a:ext>
            </a:extLst>
          </p:cNvPr>
          <p:cNvGrpSpPr/>
          <p:nvPr/>
        </p:nvGrpSpPr>
        <p:grpSpPr>
          <a:xfrm>
            <a:off x="4701073" y="5597227"/>
            <a:ext cx="690825" cy="690825"/>
            <a:chOff x="1694810" y="4554941"/>
            <a:chExt cx="914400" cy="914400"/>
          </a:xfrm>
        </p:grpSpPr>
        <p:pic>
          <p:nvPicPr>
            <p:cNvPr id="34" name="Graphique 33" descr="Voiture avec un remplissage uni">
              <a:extLst>
                <a:ext uri="{FF2B5EF4-FFF2-40B4-BE49-F238E27FC236}">
                  <a16:creationId xmlns:a16="http://schemas.microsoft.com/office/drawing/2014/main" id="{73E2DF5F-5283-9190-0D50-57E721C759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99361" y="4656378"/>
              <a:ext cx="705299" cy="705299"/>
            </a:xfrm>
            <a:prstGeom prst="rect">
              <a:avLst/>
            </a:prstGeom>
          </p:spPr>
        </p:pic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B104CB66-4240-CC83-6C11-1FBCE4D4A8C7}"/>
                </a:ext>
              </a:extLst>
            </p:cNvPr>
            <p:cNvSpPr/>
            <p:nvPr/>
          </p:nvSpPr>
          <p:spPr>
            <a:xfrm>
              <a:off x="1694810" y="4554941"/>
              <a:ext cx="914400" cy="914400"/>
            </a:xfrm>
            <a:prstGeom prst="arc">
              <a:avLst>
                <a:gd name="adj1" fmla="val 2334248"/>
                <a:gd name="adj2" fmla="val 0"/>
              </a:avLst>
            </a:prstGeom>
            <a:ln>
              <a:solidFill>
                <a:srgbClr val="009B9F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GB" sz="900" noProof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3040F051-F4A3-7015-FEE2-AC36B169196C}"/>
              </a:ext>
            </a:extLst>
          </p:cNvPr>
          <p:cNvSpPr txBox="1"/>
          <p:nvPr/>
        </p:nvSpPr>
        <p:spPr>
          <a:xfrm>
            <a:off x="4484247" y="6245507"/>
            <a:ext cx="6267638" cy="622075"/>
          </a:xfrm>
          <a:prstGeom prst="rect">
            <a:avLst/>
          </a:prstGeom>
        </p:spPr>
        <p:txBody>
          <a:bodyPr vert="horz" wrap="square" lIns="102248" tIns="51124" rIns="102248" bIns="51124" rtlCol="0" anchor="t" anchorCtr="0">
            <a:noAutofit/>
          </a:bodyPr>
          <a:lstStyle/>
          <a:p>
            <a:pPr defTabSz="457200"/>
            <a:r>
              <a:rPr lang="en-GB" sz="14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      LOOP</a:t>
            </a:r>
          </a:p>
          <a:p>
            <a:pPr defTabSz="457200"/>
            <a:endParaRPr lang="en-GB" sz="700" b="1" noProof="0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920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AA9F9D93-DF64-57F6-42D6-D0AD9D75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6D56A990-9A5B-0D7F-239F-8C916706AD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F2A62-7C31-1611-2684-B6AE117202E3}"/>
              </a:ext>
            </a:extLst>
          </p:cNvPr>
          <p:cNvSpPr/>
          <p:nvPr/>
        </p:nvSpPr>
        <p:spPr>
          <a:xfrm>
            <a:off x="328322" y="203199"/>
            <a:ext cx="10809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b="1" kern="0" noProof="0" dirty="0">
                <a:solidFill>
                  <a:srgbClr val="64B5F6"/>
                </a:solidFill>
                <a:latin typeface="Open Sans"/>
              </a:rPr>
              <a:t>Stakes and objectives for Île-de-France </a:t>
            </a:r>
            <a:r>
              <a:rPr lang="en-GB" sz="2800" b="1" kern="0" noProof="0" dirty="0" err="1">
                <a:solidFill>
                  <a:srgbClr val="64B5F6"/>
                </a:solidFill>
                <a:latin typeface="Open Sans"/>
              </a:rPr>
              <a:t>Mobilités</a:t>
            </a:r>
            <a:endParaRPr lang="en-GB" sz="2800" b="1" kern="0" noProof="0" dirty="0">
              <a:solidFill>
                <a:srgbClr val="64B5F6"/>
              </a:solidFill>
              <a:latin typeface="Open Sans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20DFCF2F-6536-91B5-3690-2D8BE3B421A6}"/>
              </a:ext>
            </a:extLst>
          </p:cNvPr>
          <p:cNvSpPr txBox="1">
            <a:spLocks/>
          </p:cNvSpPr>
          <p:nvPr/>
        </p:nvSpPr>
        <p:spPr>
          <a:xfrm>
            <a:off x="328323" y="848432"/>
            <a:ext cx="11339422" cy="24064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Stake n°1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Support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 carsharing forms that are compatible with general interest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&amp; IDFM objectives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station-based carsharing (loop)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Stake n°2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Allow a consistent deployment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, especially in the suburbs</a:t>
            </a:r>
          </a:p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Stake n°3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Assure services that grows in time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, respecting IDFM’s requirements</a:t>
            </a:r>
          </a:p>
          <a:p>
            <a:pPr marL="0" indent="0">
              <a:buNone/>
            </a:pPr>
            <a:endParaRPr lang="en-GB" sz="1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Stake n°4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Identify a governance organisation at the Île-de-France scale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permitting objectives’ realisation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0422B58-EAC6-BE2E-4481-4E6C6CC1EBFA}"/>
              </a:ext>
            </a:extLst>
          </p:cNvPr>
          <p:cNvGrpSpPr/>
          <p:nvPr/>
        </p:nvGrpSpPr>
        <p:grpSpPr>
          <a:xfrm>
            <a:off x="191708" y="3528406"/>
            <a:ext cx="11697355" cy="3046056"/>
            <a:chOff x="99158" y="3594043"/>
            <a:chExt cx="11697355" cy="304605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2539140-116D-ECFB-A6C7-3371E3E04D98}"/>
                </a:ext>
              </a:extLst>
            </p:cNvPr>
            <p:cNvSpPr txBox="1"/>
            <p:nvPr/>
          </p:nvSpPr>
          <p:spPr>
            <a:xfrm>
              <a:off x="764354" y="3594043"/>
              <a:ext cx="3511006" cy="540000"/>
            </a:xfrm>
            <a:prstGeom prst="rect">
              <a:avLst/>
            </a:prstGeom>
            <a:solidFill>
              <a:srgbClr val="C5DFE5"/>
            </a:solidFill>
          </p:spPr>
          <p:txBody>
            <a:bodyPr vert="horz" wrap="square" lIns="102248" tIns="51124" rIns="102248" bIns="51124" rtlCol="0" anchor="ctr" anchorCtr="0">
              <a:noAutofit/>
            </a:bodyPr>
            <a:lstStyle/>
            <a:p>
              <a:pPr algn="ctr" defTabSz="457200"/>
              <a:r>
                <a:rPr lang="en-GB" sz="1600" b="1" noProof="0" dirty="0" err="1">
                  <a:solidFill>
                    <a:prstClr val="black"/>
                  </a:solidFill>
                  <a:latin typeface="Aptos" panose="020B0004020202020204" pitchFamily="34" charset="0"/>
                </a:rPr>
                <a:t>Demotorise</a:t>
              </a:r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</a:t>
              </a:r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the Île-de-France households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F287F2-07A3-27EE-876C-CD5758B4B2E6}"/>
                </a:ext>
              </a:extLst>
            </p:cNvPr>
            <p:cNvSpPr/>
            <p:nvPr/>
          </p:nvSpPr>
          <p:spPr>
            <a:xfrm>
              <a:off x="616896" y="4120027"/>
              <a:ext cx="1801278" cy="265137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Paris and inner suburbs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8FC240-150F-9971-F37F-0B58BE8509FC}"/>
                </a:ext>
              </a:extLst>
            </p:cNvPr>
            <p:cNvSpPr txBox="1"/>
            <p:nvPr/>
          </p:nvSpPr>
          <p:spPr>
            <a:xfrm>
              <a:off x="871756" y="4385164"/>
              <a:ext cx="1291558" cy="468254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Total </a:t>
              </a:r>
              <a:r>
                <a:rPr lang="en-GB" sz="1100" b="1" noProof="0" dirty="0" err="1">
                  <a:solidFill>
                    <a:prstClr val="black"/>
                  </a:solidFill>
                  <a:latin typeface="Aptos" panose="020B0004020202020204" pitchFamily="34" charset="0"/>
                </a:rPr>
                <a:t>demotorisation</a:t>
              </a:r>
              <a:endParaRPr lang="en-GB" sz="11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15EAFC-83E7-462C-43DD-DD1603D83DC9}"/>
                </a:ext>
              </a:extLst>
            </p:cNvPr>
            <p:cNvSpPr/>
            <p:nvPr/>
          </p:nvSpPr>
          <p:spPr>
            <a:xfrm>
              <a:off x="2565632" y="4126155"/>
              <a:ext cx="1801278" cy="265137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Outer suburbs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666F9C3-7752-20D7-4AB3-CD8CD1EA672A}"/>
                </a:ext>
              </a:extLst>
            </p:cNvPr>
            <p:cNvSpPr txBox="1"/>
            <p:nvPr/>
          </p:nvSpPr>
          <p:spPr>
            <a:xfrm>
              <a:off x="2764978" y="4383404"/>
              <a:ext cx="1442806" cy="478772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Replacement of the </a:t>
              </a:r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2</a:t>
              </a:r>
              <a:r>
                <a:rPr lang="en-GB" sz="1100" b="1" baseline="300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nd</a:t>
              </a:r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or 3</a:t>
              </a:r>
              <a:r>
                <a:rPr lang="en-GB" sz="1100" b="1" baseline="300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rd</a:t>
              </a:r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vehicle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4B7860F-812B-9AE3-99B4-1993E5635A23}"/>
                </a:ext>
              </a:extLst>
            </p:cNvPr>
            <p:cNvSpPr txBox="1"/>
            <p:nvPr/>
          </p:nvSpPr>
          <p:spPr>
            <a:xfrm>
              <a:off x="7549001" y="3594043"/>
              <a:ext cx="4151005" cy="540000"/>
            </a:xfrm>
            <a:prstGeom prst="rect">
              <a:avLst/>
            </a:prstGeom>
            <a:solidFill>
              <a:srgbClr val="C5DFE5"/>
            </a:solidFill>
          </p:spPr>
          <p:txBody>
            <a:bodyPr vert="horz" wrap="square" lIns="102248" tIns="51124" rIns="102248" bIns="51124" rtlCol="0" anchor="ctr" anchorCtr="0">
              <a:noAutofit/>
            </a:bodyPr>
            <a:lstStyle/>
            <a:p>
              <a:pPr algn="ctr" defTabSz="457200"/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Favour </a:t>
              </a:r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new publics </a:t>
              </a:r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access to carsharing</a:t>
              </a:r>
              <a:endParaRPr lang="en-GB" sz="16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6297F37-8734-CEE5-AFB7-E0971001F0CF}"/>
                </a:ext>
              </a:extLst>
            </p:cNvPr>
            <p:cNvSpPr/>
            <p:nvPr/>
          </p:nvSpPr>
          <p:spPr>
            <a:xfrm>
              <a:off x="7657328" y="4128873"/>
              <a:ext cx="1086767" cy="265137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b="1" noProof="0" dirty="0" err="1">
                  <a:solidFill>
                    <a:prstClr val="black"/>
                  </a:solidFill>
                  <a:latin typeface="Aptos" panose="020B0004020202020204" pitchFamily="34" charset="0"/>
                </a:rPr>
                <a:t>Crit’Air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3/4/5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D09EC30-5A9F-C424-D935-F14AE8C9FFF9}"/>
                </a:ext>
              </a:extLst>
            </p:cNvPr>
            <p:cNvSpPr/>
            <p:nvPr/>
          </p:nvSpPr>
          <p:spPr>
            <a:xfrm>
              <a:off x="9280462" y="4128873"/>
              <a:ext cx="762339" cy="265137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♀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6C9AA0-8ED4-8CC0-71D1-21102B6EECBE}"/>
                </a:ext>
              </a:extLst>
            </p:cNvPr>
            <p:cNvSpPr/>
            <p:nvPr/>
          </p:nvSpPr>
          <p:spPr>
            <a:xfrm>
              <a:off x="10556052" y="4137630"/>
              <a:ext cx="1031069" cy="410650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Less dense areas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A598E39-018D-B8A1-0C8C-BA2C6AA63319}"/>
                </a:ext>
              </a:extLst>
            </p:cNvPr>
            <p:cNvSpPr txBox="1"/>
            <p:nvPr/>
          </p:nvSpPr>
          <p:spPr>
            <a:xfrm>
              <a:off x="7739946" y="4383518"/>
              <a:ext cx="910136" cy="469900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Relative to the </a:t>
              </a:r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LEZ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6343562-AA6F-F237-DA4F-8CA60BFE2920}"/>
                </a:ext>
              </a:extLst>
            </p:cNvPr>
            <p:cNvSpPr txBox="1"/>
            <p:nvPr/>
          </p:nvSpPr>
          <p:spPr>
            <a:xfrm>
              <a:off x="8862415" y="4383516"/>
              <a:ext cx="1582746" cy="614457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Specific</a:t>
              </a:r>
              <a:r>
                <a:rPr lang="en-GB" sz="11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trips and stakes (security, kids, …)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6E16C4A-34AF-62A8-450F-BF75453788F0}"/>
                </a:ext>
              </a:extLst>
            </p:cNvPr>
            <p:cNvSpPr txBox="1"/>
            <p:nvPr/>
          </p:nvSpPr>
          <p:spPr>
            <a:xfrm>
              <a:off x="10607920" y="4551867"/>
              <a:ext cx="910136" cy="446106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dirty="0">
                  <a:solidFill>
                    <a:prstClr val="black"/>
                  </a:solidFill>
                  <a:latin typeface="Aptos" panose="020B0004020202020204" pitchFamily="34" charset="0"/>
                </a:rPr>
                <a:t>Territorial equity</a:t>
              </a:r>
              <a:endParaRPr lang="en-GB" sz="1100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0F6134F-C8F2-DDD5-2425-BA18F681C16A}"/>
                </a:ext>
              </a:extLst>
            </p:cNvPr>
            <p:cNvSpPr txBox="1"/>
            <p:nvPr/>
          </p:nvSpPr>
          <p:spPr>
            <a:xfrm>
              <a:off x="4554588" y="4473960"/>
              <a:ext cx="2753245" cy="540000"/>
            </a:xfrm>
            <a:prstGeom prst="rect">
              <a:avLst/>
            </a:prstGeom>
            <a:solidFill>
              <a:srgbClr val="C5DFE5"/>
            </a:solidFill>
          </p:spPr>
          <p:txBody>
            <a:bodyPr vert="horz" wrap="square" lIns="102248" tIns="51124" rIns="102248" bIns="51124" rtlCol="0" anchor="ctr" anchorCtr="0">
              <a:noAutofit/>
            </a:bodyPr>
            <a:lstStyle/>
            <a:p>
              <a:pPr algn="ctr" defTabSz="457200"/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Reinforce synergy </a:t>
              </a:r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with PT offers and active modes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70AE61-CD54-0AEF-10B8-97F56C3288A6}"/>
                </a:ext>
              </a:extLst>
            </p:cNvPr>
            <p:cNvSpPr/>
            <p:nvPr/>
          </p:nvSpPr>
          <p:spPr>
            <a:xfrm>
              <a:off x="4763045" y="5015514"/>
              <a:ext cx="2336329" cy="469900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In particular the 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IDFM’s bicycle </a:t>
              </a:r>
              <a:r>
                <a:rPr lang="en-GB" sz="1200" b="1" noProof="0" dirty="0" err="1">
                  <a:solidFill>
                    <a:prstClr val="black"/>
                  </a:solidFill>
                  <a:latin typeface="Aptos" panose="020B0004020202020204" pitchFamily="34" charset="0"/>
                </a:rPr>
                <a:t>politicies</a:t>
              </a:r>
              <a:endParaRPr lang="en-GB" sz="12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D5AAFDC-1926-F9CC-6EF7-AEB2C823EE51}"/>
                </a:ext>
              </a:extLst>
            </p:cNvPr>
            <p:cNvSpPr txBox="1"/>
            <p:nvPr/>
          </p:nvSpPr>
          <p:spPr>
            <a:xfrm>
              <a:off x="764353" y="5228222"/>
              <a:ext cx="3511007" cy="795585"/>
            </a:xfrm>
            <a:prstGeom prst="rect">
              <a:avLst/>
            </a:prstGeom>
            <a:solidFill>
              <a:srgbClr val="C5DFE5"/>
            </a:solidFill>
          </p:spPr>
          <p:txBody>
            <a:bodyPr vert="horz" wrap="square" lIns="102248" tIns="51124" rIns="102248" bIns="51124" rtlCol="0" anchor="ctr" anchorCtr="0">
              <a:noAutofit/>
            </a:bodyPr>
            <a:lstStyle/>
            <a:p>
              <a:pPr algn="ctr" defTabSz="457200"/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Support the carsharing’s appeal to the </a:t>
              </a:r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professional</a:t>
              </a:r>
              <a:r>
                <a:rPr lang="en-GB" sz="16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 sectors </a:t>
              </a:r>
              <a:endParaRPr lang="en-GB" sz="16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F96B2A-A451-BC7A-EAFA-47B834841AD8}"/>
                </a:ext>
              </a:extLst>
            </p:cNvPr>
            <p:cNvSpPr/>
            <p:nvPr/>
          </p:nvSpPr>
          <p:spPr>
            <a:xfrm>
              <a:off x="873751" y="6023807"/>
              <a:ext cx="3292210" cy="294090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Assure the presence and appeal of 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B2B offers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368C571-4473-1FD4-AA41-8912D7CFD956}"/>
                </a:ext>
              </a:extLst>
            </p:cNvPr>
            <p:cNvSpPr txBox="1"/>
            <p:nvPr/>
          </p:nvSpPr>
          <p:spPr>
            <a:xfrm>
              <a:off x="7524217" y="5179623"/>
              <a:ext cx="4180551" cy="540000"/>
            </a:xfrm>
            <a:prstGeom prst="rect">
              <a:avLst/>
            </a:prstGeom>
            <a:solidFill>
              <a:srgbClr val="C5DFE5"/>
            </a:solidFill>
          </p:spPr>
          <p:txBody>
            <a:bodyPr vert="horz" wrap="square" lIns="102248" tIns="51124" rIns="102248" bIns="51124" rtlCol="0" anchor="ctr" anchorCtr="0">
              <a:noAutofit/>
            </a:bodyPr>
            <a:lstStyle/>
            <a:p>
              <a:pPr algn="ctr" defTabSz="457200"/>
              <a:r>
                <a:rPr lang="en-GB" sz="16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Minimise environmental impacts </a:t>
              </a:r>
              <a:r>
                <a:rPr lang="en-GB" sz="16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of services deployed in Île-de-France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689628-2211-12AB-A904-996048EFC73F}"/>
                </a:ext>
              </a:extLst>
            </p:cNvPr>
            <p:cNvSpPr/>
            <p:nvPr/>
          </p:nvSpPr>
          <p:spPr>
            <a:xfrm>
              <a:off x="7721501" y="5711422"/>
              <a:ext cx="1215050" cy="363783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Vehicles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CC8AB9-8463-D566-96CF-620F13113740}"/>
                </a:ext>
              </a:extLst>
            </p:cNvPr>
            <p:cNvSpPr/>
            <p:nvPr/>
          </p:nvSpPr>
          <p:spPr>
            <a:xfrm>
              <a:off x="9204251" y="5719623"/>
              <a:ext cx="1216126" cy="497646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Operators </a:t>
              </a:r>
              <a:r>
                <a:rPr lang="en-GB" sz="1200" b="1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CSR</a:t>
              </a: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 policies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B0220C-C044-6977-BDC5-00902B77A5CD}"/>
                </a:ext>
              </a:extLst>
            </p:cNvPr>
            <p:cNvSpPr/>
            <p:nvPr/>
          </p:nvSpPr>
          <p:spPr>
            <a:xfrm>
              <a:off x="10791973" y="5723210"/>
              <a:ext cx="732684" cy="255033"/>
            </a:xfrm>
            <a:prstGeom prst="rect">
              <a:avLst/>
            </a:prstGeom>
            <a:solidFill>
              <a:srgbClr val="D5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115000"/>
                </a:lnSpc>
              </a:pPr>
              <a:r>
                <a:rPr lang="en-GB" sz="12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Others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077C41D-B8BE-47D7-958F-206DAFBD2609}"/>
                </a:ext>
              </a:extLst>
            </p:cNvPr>
            <p:cNvSpPr txBox="1"/>
            <p:nvPr/>
          </p:nvSpPr>
          <p:spPr>
            <a:xfrm>
              <a:off x="10520116" y="5968446"/>
              <a:ext cx="1276397" cy="578266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Lifecycle Analysis (LCA) of the services</a:t>
              </a:r>
              <a:endParaRPr lang="en-GB" sz="1100" b="1" noProof="0" dirty="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1A27961-6884-C21F-45B8-38C9C5D15B2C}"/>
                </a:ext>
              </a:extLst>
            </p:cNvPr>
            <p:cNvSpPr txBox="1"/>
            <p:nvPr/>
          </p:nvSpPr>
          <p:spPr>
            <a:xfrm>
              <a:off x="7767966" y="6061833"/>
              <a:ext cx="1120043" cy="578266"/>
            </a:xfrm>
            <a:prstGeom prst="rect">
              <a:avLst/>
            </a:prstGeom>
            <a:ln>
              <a:solidFill>
                <a:srgbClr val="D5DA40"/>
              </a:solidFill>
            </a:ln>
          </p:spPr>
          <p:txBody>
            <a:bodyPr vert="horz" wrap="square" lIns="102248" tIns="51124" rIns="102248" bIns="51124" rtlCol="0" anchor="t" anchorCtr="0">
              <a:noAutofit/>
            </a:bodyPr>
            <a:lstStyle/>
            <a:p>
              <a:pPr algn="ctr" defTabSz="457200"/>
              <a:r>
                <a:rPr lang="en-GB" sz="1100" noProof="0" dirty="0">
                  <a:solidFill>
                    <a:prstClr val="black"/>
                  </a:solidFill>
                  <a:latin typeface="Aptos" panose="020B0004020202020204" pitchFamily="34" charset="0"/>
                </a:rPr>
                <a:t>Electrification levels of the fleet</a:t>
              </a:r>
            </a:p>
          </p:txBody>
        </p:sp>
        <p:sp>
          <p:nvSpPr>
            <p:cNvPr id="63" name="Espace réservé du texte 1">
              <a:extLst>
                <a:ext uri="{FF2B5EF4-FFF2-40B4-BE49-F238E27FC236}">
                  <a16:creationId xmlns:a16="http://schemas.microsoft.com/office/drawing/2014/main" id="{4B9712AD-8E22-80A9-D75E-AB9D650E9AE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530062" y="4904907"/>
              <a:ext cx="1622436" cy="3639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600" b="1" noProof="0" dirty="0">
                  <a:solidFill>
                    <a:srgbClr val="64B5F6"/>
                  </a:solidFill>
                  <a:latin typeface="Calibri" panose="020F0502020204030204"/>
                </a:rPr>
                <a:t>Objectives</a:t>
              </a:r>
              <a:endParaRPr lang="en-GB" sz="2600" noProof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4" name="Espace réservé du numéro de diapositive 1">
            <a:extLst>
              <a:ext uri="{FF2B5EF4-FFF2-40B4-BE49-F238E27FC236}">
                <a16:creationId xmlns:a16="http://schemas.microsoft.com/office/drawing/2014/main" id="{EF273884-749D-19A9-A667-4550B320A38F}"/>
              </a:ext>
            </a:extLst>
          </p:cNvPr>
          <p:cNvSpPr txBox="1">
            <a:spLocks/>
          </p:cNvSpPr>
          <p:nvPr/>
        </p:nvSpPr>
        <p:spPr>
          <a:xfrm>
            <a:off x="9114409" y="6489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</a:t>
            </a:fld>
            <a:endParaRPr lang="en-GB" noProof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975DD-ADFE-EED6-DC4C-53C0150E2BFF}"/>
              </a:ext>
            </a:extLst>
          </p:cNvPr>
          <p:cNvSpPr/>
          <p:nvPr/>
        </p:nvSpPr>
        <p:spPr>
          <a:xfrm>
            <a:off x="155494" y="3429000"/>
            <a:ext cx="11833309" cy="3352046"/>
          </a:xfrm>
          <a:prstGeom prst="rect">
            <a:avLst/>
          </a:prstGeom>
          <a:noFill/>
          <a:ln w="19050">
            <a:solidFill>
              <a:srgbClr val="81C3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900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173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8DE8100A-5732-BB41-3919-98E89E1A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5;p16">
            <a:extLst>
              <a:ext uri="{FF2B5EF4-FFF2-40B4-BE49-F238E27FC236}">
                <a16:creationId xmlns:a16="http://schemas.microsoft.com/office/drawing/2014/main" id="{381B3E73-5FD2-B1F4-5259-21CDD0630A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AFF27F-7DB6-61BA-A175-796466C6452F}"/>
              </a:ext>
            </a:extLst>
          </p:cNvPr>
          <p:cNvSpPr/>
          <p:nvPr/>
        </p:nvSpPr>
        <p:spPr>
          <a:xfrm>
            <a:off x="328322" y="203199"/>
            <a:ext cx="110847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b="1" kern="0" noProof="0" dirty="0">
                <a:solidFill>
                  <a:srgbClr val="64B5F6"/>
                </a:solidFill>
                <a:latin typeface="Open Sans"/>
              </a:rPr>
              <a:t>Conclusion </a:t>
            </a:r>
            <a:r>
              <a:rPr lang="en-GB" sz="2600" b="1" i="1" kern="0" noProof="0" dirty="0">
                <a:solidFill>
                  <a:srgbClr val="64B5F6"/>
                </a:solidFill>
                <a:latin typeface="Open Sans"/>
              </a:rPr>
              <a:t>IDFM’s Carsharing Roadmap </a:t>
            </a:r>
            <a:r>
              <a:rPr lang="en-GB" sz="2600" b="1" kern="0" noProof="0" dirty="0">
                <a:solidFill>
                  <a:srgbClr val="64B5F6"/>
                </a:solidFill>
                <a:latin typeface="Open Sans"/>
              </a:rPr>
              <a:t>: </a:t>
            </a:r>
            <a:r>
              <a:rPr lang="en-GB" sz="2600" b="1" kern="0" dirty="0">
                <a:solidFill>
                  <a:srgbClr val="64B5F6"/>
                </a:solidFill>
                <a:latin typeface="Open Sans"/>
              </a:rPr>
              <a:t>t</a:t>
            </a:r>
            <a:r>
              <a:rPr lang="en-GB" sz="2600" b="1" kern="0" noProof="0" dirty="0" err="1">
                <a:solidFill>
                  <a:srgbClr val="64B5F6"/>
                </a:solidFill>
                <a:latin typeface="Open Sans"/>
              </a:rPr>
              <a:t>hree</a:t>
            </a:r>
            <a:r>
              <a:rPr lang="en-GB" sz="2600" b="1" kern="0" noProof="0" dirty="0">
                <a:solidFill>
                  <a:srgbClr val="64B5F6"/>
                </a:solidFill>
                <a:latin typeface="Open Sans"/>
              </a:rPr>
              <a:t> </a:t>
            </a:r>
            <a:r>
              <a:rPr lang="en-GB" sz="2600" b="1" kern="0" noProof="0" dirty="0" err="1">
                <a:solidFill>
                  <a:srgbClr val="64B5F6"/>
                </a:solidFill>
                <a:latin typeface="Open Sans"/>
              </a:rPr>
              <a:t>complementaries</a:t>
            </a:r>
            <a:r>
              <a:rPr lang="en-GB" sz="2600" b="1" kern="0" noProof="0" dirty="0">
                <a:solidFill>
                  <a:srgbClr val="64B5F6"/>
                </a:solidFill>
                <a:latin typeface="Open Sans"/>
              </a:rPr>
              <a:t> actions to develop carsharing in Île-de-France</a:t>
            </a: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D068B41E-294E-78B6-B126-9C39FFF07731}"/>
              </a:ext>
            </a:extLst>
          </p:cNvPr>
          <p:cNvSpPr txBox="1">
            <a:spLocks/>
          </p:cNvSpPr>
          <p:nvPr/>
        </p:nvSpPr>
        <p:spPr>
          <a:xfrm>
            <a:off x="252120" y="1352372"/>
            <a:ext cx="11753610" cy="31977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Action n°1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A Public Carsharing Service by IDFM</a:t>
            </a:r>
          </a:p>
          <a:p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Public service delegation contract to massify station-based carsharing offer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throughout the region</a:t>
            </a:r>
          </a:p>
          <a:p>
            <a:pPr marL="0" indent="0">
              <a:buNone/>
            </a:pPr>
            <a:endParaRPr lang="en-GB" sz="5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Action n°2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Lau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nch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 a succession of</a:t>
            </a:r>
            <a:r>
              <a:rPr lang="en-GB" sz="2000" dirty="0"/>
              <a:t> </a:t>
            </a:r>
            <a:r>
              <a:rPr lang="en-GB" sz="2000" b="1" i="1" dirty="0"/>
              <a:t>Calls for applications </a:t>
            </a:r>
            <a:r>
              <a:rPr lang="en-GB" sz="2000" b="1" dirty="0"/>
              <a:t>intended for the </a:t>
            </a:r>
            <a:r>
              <a:rPr lang="en-GB" sz="2000" b="1" dirty="0" err="1"/>
              <a:t>collectivities</a:t>
            </a:r>
            <a:r>
              <a:rPr lang="en-GB" sz="2000" b="1" dirty="0"/>
              <a:t> wishing to host the stations</a:t>
            </a:r>
            <a:endParaRPr lang="en-GB" sz="2000" b="1" noProof="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Give a framework to the application, instruction and attribution phases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Define and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formalise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land allocation </a:t>
            </a:r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(for the stations) and the role of IDFM, its concessionaire and the selected </a:t>
            </a:r>
            <a:r>
              <a:rPr lang="en-GB" sz="2000" noProof="0" dirty="0" err="1">
                <a:solidFill>
                  <a:prstClr val="black"/>
                </a:solidFill>
                <a:latin typeface="Calibri" panose="020F0502020204030204"/>
              </a:rPr>
              <a:t>collectivities</a:t>
            </a: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500" b="1" noProof="0" dirty="0">
              <a:solidFill>
                <a:srgbClr val="64B5F6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GB" sz="2000" b="1" noProof="0" dirty="0">
                <a:solidFill>
                  <a:srgbClr val="64B5F6"/>
                </a:solidFill>
                <a:latin typeface="Calibri" panose="020F0502020204030204"/>
              </a:rPr>
              <a:t>Action n°3 </a:t>
            </a:r>
            <a:r>
              <a:rPr lang="en-GB" sz="2000" b="1" noProof="0" dirty="0">
                <a:solidFill>
                  <a:prstClr val="black"/>
                </a:solidFill>
                <a:latin typeface="Calibri" panose="020F0502020204030204"/>
              </a:rPr>
              <a:t>: Create a regional framework document relative to carsharing</a:t>
            </a:r>
          </a:p>
          <a:p>
            <a:r>
              <a:rPr lang="en-GB" sz="2000" noProof="0" dirty="0">
                <a:solidFill>
                  <a:prstClr val="black"/>
                </a:solidFill>
                <a:latin typeface="Calibri" panose="020F0502020204030204"/>
              </a:rPr>
              <a:t>Key points of the regional diagnosis and IDFM’s roadmap</a:t>
            </a:r>
          </a:p>
          <a:p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Detail about IDFM’s regional strategy to create a sustainable environment for the development of all forms of carsharing and their synergies with the Public Service. This action will include (among other things) a review of the </a:t>
            </a:r>
            <a:r>
              <a:rPr lang="en-GB" sz="2000" i="1" dirty="0">
                <a:solidFill>
                  <a:prstClr val="black"/>
                </a:solidFill>
                <a:latin typeface="Calibri" panose="020F0502020204030204"/>
                <a:hlinkClick r:id="rId4"/>
              </a:rPr>
              <a:t>Reginal Carsharing Label</a:t>
            </a:r>
            <a:endParaRPr lang="en-GB" sz="2000" i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5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IDFM’s Carsharing Roadmap was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approved during IDFM’s 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</a:t>
            </a: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oard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of February 13</a:t>
            </a:r>
            <a:r>
              <a:rPr lang="en-GB" sz="2100" b="1" baseline="30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th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2026 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b="1" noProof="0" dirty="0">
              <a:solidFill>
                <a:srgbClr val="64B5F6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GB" sz="2000" noProof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D77B96-3435-D9AE-9AEC-01A7D69CC3F5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7</a:t>
            </a:fld>
            <a:endParaRPr lang="en-GB" noProof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01371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105F-AFC8-8B87-7AF7-9ACDE58A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0F723-BA73-72A2-54B4-755A5AEA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60" y="3403112"/>
            <a:ext cx="9720193" cy="1930889"/>
          </a:xfrm>
        </p:spPr>
        <p:txBody>
          <a:bodyPr/>
          <a:lstStyle/>
          <a:p>
            <a:r>
              <a:rPr lang="en-GB" noProof="0" dirty="0"/>
              <a:t>Outlines of the future contract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40CB15-2534-82B2-9D19-518199DC9A22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697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E76D3A4C-2F22-32E0-FF4E-0736C16C6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numéro de diapositive 1">
            <a:extLst>
              <a:ext uri="{FF2B5EF4-FFF2-40B4-BE49-F238E27FC236}">
                <a16:creationId xmlns:a16="http://schemas.microsoft.com/office/drawing/2014/main" id="{03985CFE-EC08-EFCA-8444-1736B95DD4AF}"/>
              </a:ext>
            </a:extLst>
          </p:cNvPr>
          <p:cNvSpPr txBox="1">
            <a:spLocks/>
          </p:cNvSpPr>
          <p:nvPr/>
        </p:nvSpPr>
        <p:spPr>
          <a:xfrm>
            <a:off x="9013723" y="648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D9D3BBCF-0E11-8249-7E14-FE62ADCAE103}"/>
              </a:ext>
            </a:extLst>
          </p:cNvPr>
          <p:cNvSpPr txBox="1">
            <a:spLocks/>
          </p:cNvSpPr>
          <p:nvPr/>
        </p:nvSpPr>
        <p:spPr>
          <a:xfrm>
            <a:off x="636344" y="836311"/>
            <a:ext cx="11120579" cy="462657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b="1" noProof="0" dirty="0"/>
              <a:t>Public Service Delegation </a:t>
            </a:r>
            <a:r>
              <a:rPr lang="en-GB" sz="2000" noProof="0" dirty="0"/>
              <a:t>of</a:t>
            </a:r>
            <a:r>
              <a:rPr lang="en-GB" sz="2000" b="1" noProof="0" dirty="0"/>
              <a:t> 8 </a:t>
            </a:r>
            <a:r>
              <a:rPr lang="en-GB" sz="2000" b="1" dirty="0"/>
              <a:t>years </a:t>
            </a:r>
            <a:r>
              <a:rPr lang="en-GB" sz="2000" b="1" noProof="0" dirty="0"/>
              <a:t> 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GB" sz="800" b="1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b="1" noProof="0" dirty="0"/>
              <a:t>5’000 vehicles </a:t>
            </a:r>
            <a:r>
              <a:rPr lang="en-GB" sz="2000" noProof="0" dirty="0"/>
              <a:t>at the 8</a:t>
            </a:r>
            <a:r>
              <a:rPr lang="en-GB" sz="2000" baseline="30000" noProof="0" dirty="0"/>
              <a:t>th</a:t>
            </a:r>
            <a:r>
              <a:rPr lang="en-GB" sz="2000" noProof="0" dirty="0"/>
              <a:t> year, </a:t>
            </a:r>
            <a:r>
              <a:rPr lang="en-GB" sz="2000" b="1" noProof="0" dirty="0"/>
              <a:t>500 first ones at the end of 2027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GB" sz="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noProof="0" dirty="0"/>
              <a:t> </a:t>
            </a:r>
            <a:r>
              <a:rPr lang="en-GB" sz="2000" b="1" dirty="0"/>
              <a:t>Approximately</a:t>
            </a:r>
            <a:r>
              <a:rPr lang="en-GB" sz="2000" b="1" noProof="0" dirty="0"/>
              <a:t> 2’000 stations</a:t>
            </a:r>
            <a:endParaRPr lang="en-GB" sz="1600" b="1" noProof="0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In Paris, in inner suburbs and in the outer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dirty="0" err="1"/>
              <a:t>Equipement</a:t>
            </a:r>
            <a:r>
              <a:rPr lang="en-GB" sz="1800" dirty="0"/>
              <a:t> shaped by IDFM</a:t>
            </a:r>
            <a:endParaRPr lang="en-GB" sz="1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GB" sz="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noProof="0" dirty="0"/>
              <a:t> </a:t>
            </a:r>
            <a:r>
              <a:rPr lang="en-GB" sz="2000" b="1" noProof="0" dirty="0"/>
              <a:t>Mixed vehicles categories</a:t>
            </a:r>
            <a:r>
              <a:rPr lang="en-GB" sz="2000" b="1" dirty="0"/>
              <a:t> </a:t>
            </a:r>
            <a:r>
              <a:rPr lang="en-GB" sz="2000" dirty="0"/>
              <a:t>(motorisation and types)</a:t>
            </a:r>
            <a:endParaRPr lang="en-GB" sz="2000" noProof="0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ICE, Full hybrid and EV (100% of the renewals will be electric by the end of the contract)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City, touring </a:t>
            </a:r>
            <a:r>
              <a:rPr lang="en-GB" sz="1800" dirty="0"/>
              <a:t>and</a:t>
            </a:r>
            <a:r>
              <a:rPr lang="en-GB" sz="1800" noProof="0" dirty="0"/>
              <a:t> utility cars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Experimentation of </a:t>
            </a:r>
            <a:r>
              <a:rPr lang="en-GB" sz="1800" dirty="0" err="1"/>
              <a:t>vehicules</a:t>
            </a:r>
            <a:r>
              <a:rPr lang="en-GB" sz="1800" dirty="0"/>
              <a:t> for </a:t>
            </a:r>
            <a:r>
              <a:rPr lang="en-US" sz="1800" dirty="0"/>
              <a:t>transport of peoples with reduced mobility</a:t>
            </a:r>
            <a:endParaRPr lang="en-GB" sz="1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GB" sz="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noProof="0" dirty="0"/>
              <a:t> </a:t>
            </a:r>
            <a:r>
              <a:rPr lang="en-GB" sz="2000" b="1" dirty="0"/>
              <a:t>A service with the </a:t>
            </a:r>
            <a:r>
              <a:rPr lang="en-GB" sz="2000" b="1" noProof="0" dirty="0"/>
              <a:t>Île-de-France </a:t>
            </a:r>
            <a:r>
              <a:rPr lang="en-GB" sz="2000" b="1" noProof="0" dirty="0" err="1"/>
              <a:t>Mobilités</a:t>
            </a:r>
            <a:r>
              <a:rPr lang="en-GB" sz="2000" b="1" noProof="0" dirty="0"/>
              <a:t> brand 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Dedicated app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Growing integration in the IDFM mother app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Specific v</a:t>
            </a:r>
            <a:r>
              <a:rPr lang="en-GB" sz="1800" noProof="0" dirty="0" err="1"/>
              <a:t>isual</a:t>
            </a:r>
            <a:r>
              <a:rPr lang="en-GB" sz="1800" noProof="0" dirty="0"/>
              <a:t> identity and service name (stations, vehicles embossing, …)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GB" sz="800" noProof="0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2000" noProof="0" dirty="0"/>
              <a:t> </a:t>
            </a:r>
            <a:r>
              <a:rPr lang="en-GB" sz="2000" b="1" noProof="0" dirty="0"/>
              <a:t>Price range fixed by Île-de-France </a:t>
            </a:r>
            <a:r>
              <a:rPr lang="en-GB" sz="2000" b="1" noProof="0" dirty="0" err="1"/>
              <a:t>Mobilités</a:t>
            </a:r>
            <a:endParaRPr lang="en-GB" sz="2000" noProof="0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Link with PT and </a:t>
            </a:r>
            <a:r>
              <a:rPr lang="en-GB" sz="1800" i="1" noProof="0" dirty="0" err="1"/>
              <a:t>Veligo</a:t>
            </a:r>
            <a:r>
              <a:rPr lang="en-GB" sz="1800" noProof="0" dirty="0"/>
              <a:t> </a:t>
            </a:r>
            <a:r>
              <a:rPr lang="en-GB" sz="1800" dirty="0"/>
              <a:t>(= long bike hire by IDFM) </a:t>
            </a:r>
            <a:r>
              <a:rPr lang="en-GB" sz="1800" noProof="0" dirty="0"/>
              <a:t>subscriptions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800" noProof="0" dirty="0"/>
              <a:t>Social pricing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GB" sz="2000" noProof="0" dirty="0"/>
          </a:p>
        </p:txBody>
      </p:sp>
      <p:pic>
        <p:nvPicPr>
          <p:cNvPr id="5" name="Google Shape;125;p16">
            <a:extLst>
              <a:ext uri="{FF2B5EF4-FFF2-40B4-BE49-F238E27FC236}">
                <a16:creationId xmlns:a16="http://schemas.microsoft.com/office/drawing/2014/main" id="{4D969A16-B58D-C048-8ACF-2F669237CE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802" y="203201"/>
            <a:ext cx="2498001" cy="846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3A215D-4B42-6089-341A-EAE1CC6A51BC}"/>
              </a:ext>
            </a:extLst>
          </p:cNvPr>
          <p:cNvSpPr/>
          <p:nvPr/>
        </p:nvSpPr>
        <p:spPr>
          <a:xfrm>
            <a:off x="328321" y="152484"/>
            <a:ext cx="1135245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kern="0" noProof="0" dirty="0">
                <a:solidFill>
                  <a:srgbClr val="64B5F6"/>
                </a:solidFill>
                <a:latin typeface="Open Sans"/>
                <a:ea typeface="+mj-ea"/>
                <a:cs typeface="Arial" panose="020B0604020202020204" pitchFamily="34" charset="0"/>
              </a:rPr>
              <a:t>General </a:t>
            </a:r>
            <a:r>
              <a:rPr lang="en-GB" sz="2800" b="1" kern="0" dirty="0">
                <a:solidFill>
                  <a:srgbClr val="64B5F6"/>
                </a:solidFill>
                <a:latin typeface="Open Sans"/>
                <a:ea typeface="+mj-ea"/>
                <a:cs typeface="Arial" panose="020B0604020202020204" pitchFamily="34" charset="0"/>
              </a:rPr>
              <a:t>outlines of the future public service</a:t>
            </a:r>
            <a:endParaRPr lang="en-GB" sz="2000" b="1" noProof="0" dirty="0">
              <a:solidFill>
                <a:srgbClr val="67B3E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055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sque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IDFM_PPT.potx" id="{A11DDF5B-6DA2-45FC-B2C1-BCD2F6008FBF}" vid="{B028F532-2F84-49BA-B4E4-42A1C65B844C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D6478EE74644D8EBEBB4FE7B0F9B7" ma:contentTypeVersion="13" ma:contentTypeDescription="Create a new document." ma:contentTypeScope="" ma:versionID="06311993a5a65a24625d6db1da9d894e">
  <xsd:schema xmlns:xsd="http://www.w3.org/2001/XMLSchema" xmlns:xs="http://www.w3.org/2001/XMLSchema" xmlns:p="http://schemas.microsoft.com/office/2006/metadata/properties" xmlns:ns2="b16e0c7a-d025-4418-9d58-bcb58cd37a66" xmlns:ns3="4d18f177-1220-4841-9175-8d7304500607" targetNamespace="http://schemas.microsoft.com/office/2006/metadata/properties" ma:root="true" ma:fieldsID="65e12adc7b4871fec30307523d2498cc" ns2:_="" ns3:_="">
    <xsd:import namespace="b16e0c7a-d025-4418-9d58-bcb58cd37a66"/>
    <xsd:import namespace="4d18f177-1220-4841-9175-8d7304500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e0c7a-d025-4418-9d58-bcb58cd37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c22b278-09af-4a02-860a-c67d9bcb2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8f177-1220-4841-9175-8d73045006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5d7771-81f1-4865-94c6-ba05d2f30447}" ma:internalName="TaxCatchAll" ma:showField="CatchAllData" ma:web="4d18f177-1220-4841-9175-8d73045006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8f177-1220-4841-9175-8d7304500607" xsi:nil="true"/>
    <lcf76f155ced4ddcb4097134ff3c332f xmlns="b16e0c7a-d025-4418-9d58-bcb58cd37a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8B2719-FCD6-4E32-8D51-7D3A707F1A32}"/>
</file>

<file path=customXml/itemProps2.xml><?xml version="1.0" encoding="utf-8"?>
<ds:datastoreItem xmlns:ds="http://schemas.openxmlformats.org/officeDocument/2006/customXml" ds:itemID="{7A6D7944-4F11-4EC3-A903-E4FE72A73E6B}"/>
</file>

<file path=customXml/itemProps3.xml><?xml version="1.0" encoding="utf-8"?>
<ds:datastoreItem xmlns:ds="http://schemas.openxmlformats.org/officeDocument/2006/customXml" ds:itemID="{1FE0A616-4952-47A1-8443-B733AF9FEB1B}"/>
</file>

<file path=docMetadata/LabelInfo.xml><?xml version="1.0" encoding="utf-8"?>
<clbl:labelList xmlns:clbl="http://schemas.microsoft.com/office/2020/mipLabelMetadata">
  <clbl:label id="{c52c58dd-e63b-40f1-b1c5-7af95e47d410}" enabled="1" method="Standard" siteId="{7dce31e1-0e64-442b-9c26-4c8cc8af1fb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2272</Words>
  <Application>Microsoft Office PowerPoint</Application>
  <PresentationFormat>Grand écran</PresentationFormat>
  <Paragraphs>318</Paragraphs>
  <Slides>26</Slides>
  <Notes>24</Notes>
  <HiddenSlides>13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Open Sans</vt:lpstr>
      <vt:lpstr>Segoe UI</vt:lpstr>
      <vt:lpstr>Symbol</vt:lpstr>
      <vt:lpstr>Wingdings</vt:lpstr>
      <vt:lpstr>Thème Office</vt:lpstr>
      <vt:lpstr>Masque PPT</vt:lpstr>
      <vt:lpstr>1_Thème Office</vt:lpstr>
      <vt:lpstr>IDFM’s Carsharing Roadmap and its future public service</vt:lpstr>
      <vt:lpstr>Présentation PowerPoint</vt:lpstr>
      <vt:lpstr>Assessment on carsharing activity in the region and creation of the roadmap</vt:lpstr>
      <vt:lpstr>Présentation PowerPoint</vt:lpstr>
      <vt:lpstr>Présentation PowerPoint</vt:lpstr>
      <vt:lpstr>Présentation PowerPoint</vt:lpstr>
      <vt:lpstr>Présentation PowerPoint</vt:lpstr>
      <vt:lpstr>Outlines of the future contract</vt:lpstr>
      <vt:lpstr>Présentation PowerPoint</vt:lpstr>
      <vt:lpstr>The Calls for Applications intended for the collectivities</vt:lpstr>
      <vt:lpstr>Présentation PowerPoint</vt:lpstr>
      <vt:lpstr>Q&amp;A</vt:lpstr>
      <vt:lpstr>Présentation PowerPoint</vt:lpstr>
      <vt:lpstr>Annexes</vt:lpstr>
      <vt:lpstr>Qu’est-ce-que l’autopartage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Label régional autopartage d’Île-de-France Mobilités</vt:lpstr>
      <vt:lpstr>Présentation PowerPoint</vt:lpstr>
      <vt:lpstr>Autres éléments de la Feuille de route autopartage d’Île-de-France Mobilités</vt:lpstr>
      <vt:lpstr>Présentation PowerPoint</vt:lpstr>
      <vt:lpstr>Répartition des compétences nécessaires au développement d’un service d’autopartage en France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Baptiste LE-PAULOUE</dc:creator>
  <cp:lastModifiedBy>Aurelien CHUSSEAU</cp:lastModifiedBy>
  <cp:revision>107</cp:revision>
  <dcterms:created xsi:type="dcterms:W3CDTF">2026-04-07T07:56:07Z</dcterms:created>
  <dcterms:modified xsi:type="dcterms:W3CDTF">2026-05-20T08:41:20Z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0x01010073ED6478EE74644D8EBEBB4FE7B0F9B7</vt:lpwstr>
  </property>
</Properties>
</file>