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529" r:id="rId5"/>
    <p:sldId id="355" r:id="rId6"/>
    <p:sldId id="2824" r:id="rId7"/>
    <p:sldId id="530" r:id="rId8"/>
    <p:sldId id="2856" r:id="rId9"/>
    <p:sldId id="537" r:id="rId10"/>
    <p:sldId id="2826" r:id="rId11"/>
    <p:sldId id="2827" r:id="rId12"/>
    <p:sldId id="2829" r:id="rId13"/>
    <p:sldId id="2832" r:id="rId14"/>
    <p:sldId id="2835" r:id="rId15"/>
    <p:sldId id="2837" r:id="rId16"/>
    <p:sldId id="2838" r:id="rId17"/>
    <p:sldId id="2839" r:id="rId18"/>
    <p:sldId id="2842" r:id="rId19"/>
    <p:sldId id="2845" r:id="rId20"/>
    <p:sldId id="2852" r:id="rId21"/>
    <p:sldId id="2855" r:id="rId22"/>
    <p:sldId id="3265" r:id="rId23"/>
    <p:sldId id="2808" r:id="rId24"/>
    <p:sldId id="3266" r:id="rId25"/>
    <p:sldId id="3263" r:id="rId26"/>
    <p:sldId id="2809" r:id="rId27"/>
    <p:sldId id="2812" r:id="rId28"/>
    <p:sldId id="2813" r:id="rId29"/>
    <p:sldId id="3256" r:id="rId30"/>
    <p:sldId id="3267" r:id="rId31"/>
    <p:sldId id="2814" r:id="rId32"/>
    <p:sldId id="3258" r:id="rId33"/>
    <p:sldId id="2821" r:id="rId34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BD94C21-9F7C-015D-FEF9-62123F1D5E27}" name="Mathilde Ruyssen" initials="MR" userId="S::m.ruyssen@stratec.eu::51dd14c8-4def-4b1b-bd39-316e2a14004e" providerId="AD"/>
  <p188:author id="{51147153-6E38-193D-6EB5-700FB9C8B2B7}" name="Eléonore Baranger" initials="EB" userId="S::E.baranger@stratec.eu::89d5874a-e4d9-442f-9ed7-0d8c17cbc6b9" providerId="AD"/>
  <p188:author id="{C416B6B4-3359-E082-AD08-2769D53A67C4}" name="DE KEYZER Jean Luc" initials="DKJL" userId="S::jldekeyzer@sprb.brussels::c29a01b9-e876-4393-9123-c364ef94616e" providerId="AD"/>
  <p188:author id="{12E83CFF-3A43-FF8C-9655-5D2C8476D3BD}" name="Liu Liu" initials="LL" userId="S::l.liu@stratec.eu::81487f07-523f-4a6c-8e18-ed3bb459515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B500"/>
    <a:srgbClr val="9BBB59"/>
    <a:srgbClr val="C7DEB5"/>
    <a:srgbClr val="009EDF"/>
    <a:srgbClr val="FFCC00"/>
    <a:srgbClr val="A2F9B0"/>
    <a:srgbClr val="0DB828"/>
    <a:srgbClr val="FF3300"/>
    <a:srgbClr val="0A01BD"/>
    <a:srgbClr val="9E9C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FEF57C-BC28-4927-B286-AD4960F204BB}" v="10" dt="2026-05-21T11:33:21.9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0" autoAdjust="0"/>
    <p:restoredTop sz="96247" autoAdjust="0"/>
  </p:normalViewPr>
  <p:slideViewPr>
    <p:cSldViewPr snapToGrid="0">
      <p:cViewPr varScale="1">
        <p:scale>
          <a:sx n="81" d="100"/>
          <a:sy n="81" d="100"/>
        </p:scale>
        <p:origin x="706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6558" y="2016"/>
      </p:cViewPr>
      <p:guideLst>
        <p:guide orient="horz" pos="2880"/>
        <p:guide pos="2160"/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8D81E-DE7C-4382-8F1A-401577778493}" type="datetimeFigureOut">
              <a:rPr lang="fr-BE" smtClean="0"/>
              <a:pPr/>
              <a:t>26-05-26</a:t>
            </a:fld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7564D-E952-4EC1-B75D-0DA23DC0CF12}" type="slidenum">
              <a:rPr lang="fr-BE" smtClean="0"/>
              <a:pPr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176991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52AEC-0ED8-47DB-8782-F52F7B330026}" type="datetimeFigureOut">
              <a:rPr lang="fr-BE" smtClean="0"/>
              <a:t>26-05-26</a:t>
            </a:fld>
            <a:endParaRPr lang="fr-BE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5983D-FDC0-4794-8BA0-680814B08522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16665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5AA51-9926-4DEF-849C-0E876524A381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41700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8.jpeg"/><Relationship Id="rId7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16.jpeg"/><Relationship Id="rId4" Type="http://schemas.openxmlformats.org/officeDocument/2006/relationships/image" Target="../media/image18.jpeg"/><Relationship Id="rId9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8.jpeg"/><Relationship Id="rId7" Type="http://schemas.openxmlformats.org/officeDocument/2006/relationships/image" Target="../media/image2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13.png"/><Relationship Id="rId4" Type="http://schemas.openxmlformats.org/officeDocument/2006/relationships/image" Target="../media/image15.jpeg"/><Relationship Id="rId9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8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+SS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CCDED39-CA42-4C71-A9AE-691EA186929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974850"/>
            <a:ext cx="12192000" cy="4883150"/>
          </a:xfrm>
        </p:spPr>
        <p:txBody>
          <a:bodyPr/>
          <a:lstStyle>
            <a:lvl1pPr>
              <a:defRPr/>
            </a:lvl1pPr>
          </a:lstStyle>
          <a:p>
            <a:r>
              <a:rPr lang="fr-BE" dirty="0"/>
              <a:t>Ajouter une image relatif à votre projet</a:t>
            </a: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214943" y="201789"/>
            <a:ext cx="8096877" cy="1506593"/>
          </a:xfrm>
        </p:spPr>
        <p:txBody>
          <a:bodyPr>
            <a:normAutofit/>
          </a:bodyPr>
          <a:lstStyle>
            <a:lvl1pPr marL="0" indent="-180000">
              <a:lnSpc>
                <a:spcPct val="100000"/>
              </a:lnSpc>
              <a:buFont typeface="Arial" pitchFamily="34" charset="0"/>
              <a:buNone/>
              <a:defRPr sz="2400" b="1">
                <a:solidFill>
                  <a:srgbClr val="92BE1D"/>
                </a:solidFill>
                <a:latin typeface="Arial Rounded MT Bold" panose="020F0704030504030204" pitchFamily="34" charset="0"/>
                <a:cs typeface="Arial" pitchFamily="34" charset="0"/>
              </a:defRPr>
            </a:lvl1pPr>
            <a:lvl2pPr marL="0">
              <a:spcBef>
                <a:spcPts val="200"/>
              </a:spcBef>
              <a:buFont typeface="Arial" pitchFamily="34" charset="0"/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 dirty="0"/>
              <a:t>Titre du projet présenté</a:t>
            </a:r>
          </a:p>
          <a:p>
            <a:pPr lvl="0"/>
            <a:endParaRPr lang="fr-FR" dirty="0"/>
          </a:p>
        </p:txBody>
      </p:sp>
      <p:sp>
        <p:nvSpPr>
          <p:cNvPr id="14" name="Espace réservé du numéro de diapositive 5"/>
          <p:cNvSpPr txBox="1">
            <a:spLocks/>
          </p:cNvSpPr>
          <p:nvPr userDrawn="1"/>
        </p:nvSpPr>
        <p:spPr>
          <a:xfrm>
            <a:off x="11088555" y="6393060"/>
            <a:ext cx="960107" cy="3822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F8EE3-3B50-4017-B2E3-81E7FAC0BB79}" type="slidenum">
              <a:rPr kumimoji="0" lang="fr-B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r>
              <a:rPr kumimoji="0" lang="fr-BE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fr-BE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18B5C0DB-B99A-4FED-81FA-F3FBEC8ED4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574" y="1390626"/>
            <a:ext cx="6099593" cy="584224"/>
          </a:xfrm>
        </p:spPr>
        <p:txBody>
          <a:bodyPr>
            <a:normAutofit/>
          </a:bodyPr>
          <a:lstStyle>
            <a:lvl1pPr marL="0" indent="-180000">
              <a:lnSpc>
                <a:spcPct val="100000"/>
              </a:lnSpc>
              <a:buFont typeface="Arial" pitchFamily="34" charset="0"/>
              <a:buNone/>
              <a:defRPr sz="1400" b="1">
                <a:solidFill>
                  <a:srgbClr val="9E9C9D"/>
                </a:solidFill>
                <a:latin typeface="Arial Rounded MT Bold" panose="020F0704030504030204" pitchFamily="34" charset="0"/>
                <a:cs typeface="Arial" pitchFamily="34" charset="0"/>
              </a:defRPr>
            </a:lvl1pPr>
            <a:lvl2pPr marL="0">
              <a:spcBef>
                <a:spcPts val="200"/>
              </a:spcBef>
              <a:buFont typeface="Arial" pitchFamily="34" charset="0"/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 dirty="0"/>
              <a:t>Votre nom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0CD1396-E55D-45CC-91C1-2BC4431EBDB2}"/>
              </a:ext>
            </a:extLst>
          </p:cNvPr>
          <p:cNvSpPr txBox="1"/>
          <p:nvPr userDrawn="1"/>
        </p:nvSpPr>
        <p:spPr>
          <a:xfrm>
            <a:off x="6672064" y="1402909"/>
            <a:ext cx="288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24 juin 2025</a:t>
            </a:r>
          </a:p>
        </p:txBody>
      </p:sp>
      <p:pic>
        <p:nvPicPr>
          <p:cNvPr id="2" name="Image 1" descr="Une image contenant dessin&#10;&#10;Description générée automatiquement">
            <a:extLst>
              <a:ext uri="{FF2B5EF4-FFF2-40B4-BE49-F238E27FC236}">
                <a16:creationId xmlns:a16="http://schemas.microsoft.com/office/drawing/2014/main" id="{BE32E37B-15C9-2CF6-2C37-7F6A270433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712" y="1974850"/>
            <a:ext cx="2049135" cy="2274287"/>
          </a:xfrm>
          <a:prstGeom prst="rect">
            <a:avLst/>
          </a:prstGeom>
        </p:spPr>
      </p:pic>
      <p:pic>
        <p:nvPicPr>
          <p:cNvPr id="4" name="Image 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3D5DD9B4-AE79-880C-0A14-7CF19897CF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9135" y="5497964"/>
            <a:ext cx="1805836" cy="1360036"/>
          </a:xfrm>
          <a:prstGeom prst="rect">
            <a:avLst/>
          </a:prstGeom>
        </p:spPr>
      </p:pic>
      <p:pic>
        <p:nvPicPr>
          <p:cNvPr id="7" name="Image 6" descr="rond bleu.png">
            <a:extLst>
              <a:ext uri="{FF2B5EF4-FFF2-40B4-BE49-F238E27FC236}">
                <a16:creationId xmlns:a16="http://schemas.microsoft.com/office/drawing/2014/main" id="{EBFE3473-7CAE-D0B4-64AD-3CCFCEBF36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10210494" y="3094238"/>
            <a:ext cx="2387161" cy="1593274"/>
          </a:xfrm>
          <a:prstGeom prst="rect">
            <a:avLst/>
          </a:prstGeom>
          <a:noFill/>
        </p:spPr>
      </p:pic>
      <p:sp>
        <p:nvSpPr>
          <p:cNvPr id="15" name="Espace réservé pour une image  14" descr="Inserez un logo">
            <a:extLst>
              <a:ext uri="{FF2B5EF4-FFF2-40B4-BE49-F238E27FC236}">
                <a16:creationId xmlns:a16="http://schemas.microsoft.com/office/drawing/2014/main" id="{03ED677F-216C-4F9B-0584-8D6759E4FC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91613" y="371475"/>
            <a:ext cx="2622550" cy="1293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BE" dirty="0"/>
              <a:t>Ajouter votre logo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03367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9.jp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441"/>
            <a:ext cx="12191997" cy="6870441"/>
          </a:xfrm>
          <a:prstGeom prst="rect">
            <a:avLst/>
          </a:prstGeom>
        </p:spPr>
      </p:pic>
      <p:sp>
        <p:nvSpPr>
          <p:cNvPr id="7" name="Espace réservé du texte 9"/>
          <p:cNvSpPr>
            <a:spLocks noGrp="1"/>
          </p:cNvSpPr>
          <p:nvPr>
            <p:ph type="body" sz="quarter" idx="10"/>
          </p:nvPr>
        </p:nvSpPr>
        <p:spPr>
          <a:xfrm>
            <a:off x="3" y="0"/>
            <a:ext cx="12191999" cy="685800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8641">
                <a:solidFill>
                  <a:schemeClr val="bg1"/>
                </a:solidFill>
                <a:latin typeface="Arial Rounded MT Bold" pitchFamily="34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" name="Espace réservé du texte 12"/>
          <p:cNvSpPr>
            <a:spLocks noGrp="1"/>
          </p:cNvSpPr>
          <p:nvPr>
            <p:ph type="body" sz="quarter" idx="16" hasCustomPrompt="1"/>
          </p:nvPr>
        </p:nvSpPr>
        <p:spPr>
          <a:xfrm>
            <a:off x="256377" y="6381098"/>
            <a:ext cx="3133087" cy="311078"/>
          </a:xfrm>
        </p:spPr>
        <p:txBody>
          <a:bodyPr>
            <a:normAutofit/>
          </a:bodyPr>
          <a:lstStyle>
            <a:lvl1pPr marL="0" indent="0">
              <a:buNone/>
              <a:defRPr sz="45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/>
              <a:t>Cliquez eau</a:t>
            </a:r>
          </a:p>
        </p:txBody>
      </p:sp>
      <p:sp>
        <p:nvSpPr>
          <p:cNvPr id="11" name="Espace réservé du texte 12"/>
          <p:cNvSpPr>
            <a:spLocks noGrp="1"/>
          </p:cNvSpPr>
          <p:nvPr>
            <p:ph type="body" sz="quarter" idx="17" hasCustomPrompt="1"/>
          </p:nvPr>
        </p:nvSpPr>
        <p:spPr>
          <a:xfrm>
            <a:off x="8177327" y="6378051"/>
            <a:ext cx="3133087" cy="311078"/>
          </a:xfrm>
        </p:spPr>
        <p:txBody>
          <a:bodyPr>
            <a:normAutofit/>
          </a:bodyPr>
          <a:lstStyle>
            <a:lvl1pPr marL="0" indent="0" algn="r">
              <a:buNone/>
              <a:defRPr sz="45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/>
              <a:t>Cliquez eau</a:t>
            </a:r>
          </a:p>
        </p:txBody>
      </p:sp>
      <p:sp>
        <p:nvSpPr>
          <p:cNvPr id="12" name="Espace réservé du numéro de diapositive 5"/>
          <p:cNvSpPr txBox="1">
            <a:spLocks/>
          </p:cNvSpPr>
          <p:nvPr userDrawn="1"/>
        </p:nvSpPr>
        <p:spPr>
          <a:xfrm>
            <a:off x="11350107" y="6271332"/>
            <a:ext cx="468855" cy="395908"/>
          </a:xfrm>
          <a:prstGeom prst="ellipse">
            <a:avLst/>
          </a:prstGeom>
          <a:ln>
            <a:solidFill>
              <a:srgbClr val="9E9B9B"/>
            </a:solidFill>
          </a:ln>
        </p:spPr>
        <p:txBody>
          <a:bodyPr vert="horz" lIns="81683" tIns="40841" rIns="81683" bIns="40841" rtlCol="0" anchor="ctr"/>
          <a:lstStyle/>
          <a:p>
            <a:pPr marL="0" marR="0" lvl="0" indent="0" algn="ctr" defTabSz="816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DBD99-919E-4ACA-93D6-11FBB3180161}" type="slidenum">
              <a:rPr kumimoji="0" lang="fr-FR" sz="451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pPr marL="0" marR="0" lvl="0" indent="0" algn="ctr" defTabSz="8168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451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553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10.jp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86496"/>
          </a:xfrm>
          <a:prstGeom prst="rect">
            <a:avLst/>
          </a:prstGeom>
        </p:spPr>
      </p:pic>
      <p:sp>
        <p:nvSpPr>
          <p:cNvPr id="7" name="Espace réservé du texte 9"/>
          <p:cNvSpPr>
            <a:spLocks noGrp="1"/>
          </p:cNvSpPr>
          <p:nvPr>
            <p:ph type="body" sz="quarter" idx="10"/>
          </p:nvPr>
        </p:nvSpPr>
        <p:spPr>
          <a:xfrm>
            <a:off x="0" y="28496"/>
            <a:ext cx="12191999" cy="685800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8641">
                <a:solidFill>
                  <a:schemeClr val="bg1"/>
                </a:solidFill>
                <a:latin typeface="Arial Rounded MT Bold" pitchFamily="34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" name="Espace réservé du texte 12"/>
          <p:cNvSpPr>
            <a:spLocks noGrp="1"/>
          </p:cNvSpPr>
          <p:nvPr>
            <p:ph type="body" sz="quarter" idx="16" hasCustomPrompt="1"/>
          </p:nvPr>
        </p:nvSpPr>
        <p:spPr>
          <a:xfrm>
            <a:off x="256377" y="6381098"/>
            <a:ext cx="3133087" cy="311078"/>
          </a:xfrm>
        </p:spPr>
        <p:txBody>
          <a:bodyPr>
            <a:normAutofit/>
          </a:bodyPr>
          <a:lstStyle>
            <a:lvl1pPr marL="0" indent="0">
              <a:buNone/>
              <a:defRPr sz="45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/>
              <a:t>Cliquez eau</a:t>
            </a:r>
          </a:p>
        </p:txBody>
      </p:sp>
      <p:sp>
        <p:nvSpPr>
          <p:cNvPr id="11" name="Espace réservé du texte 12"/>
          <p:cNvSpPr>
            <a:spLocks noGrp="1"/>
          </p:cNvSpPr>
          <p:nvPr>
            <p:ph type="body" sz="quarter" idx="17" hasCustomPrompt="1"/>
          </p:nvPr>
        </p:nvSpPr>
        <p:spPr>
          <a:xfrm>
            <a:off x="8177327" y="6378051"/>
            <a:ext cx="3133087" cy="311078"/>
          </a:xfrm>
        </p:spPr>
        <p:txBody>
          <a:bodyPr>
            <a:normAutofit/>
          </a:bodyPr>
          <a:lstStyle>
            <a:lvl1pPr marL="0" indent="0" algn="r">
              <a:buNone/>
              <a:defRPr sz="45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/>
              <a:t>Cliquez eau</a:t>
            </a:r>
          </a:p>
        </p:txBody>
      </p:sp>
      <p:sp>
        <p:nvSpPr>
          <p:cNvPr id="12" name="Espace réservé du numéro de diapositive 5"/>
          <p:cNvSpPr txBox="1">
            <a:spLocks/>
          </p:cNvSpPr>
          <p:nvPr userDrawn="1"/>
        </p:nvSpPr>
        <p:spPr>
          <a:xfrm>
            <a:off x="11350107" y="6271332"/>
            <a:ext cx="468855" cy="395908"/>
          </a:xfrm>
          <a:prstGeom prst="ellipse">
            <a:avLst/>
          </a:prstGeom>
          <a:ln>
            <a:solidFill>
              <a:srgbClr val="9E9B9B"/>
            </a:solidFill>
          </a:ln>
        </p:spPr>
        <p:txBody>
          <a:bodyPr vert="horz" lIns="81683" tIns="40841" rIns="81683" bIns="40841" rtlCol="0" anchor="ctr"/>
          <a:lstStyle/>
          <a:p>
            <a:pPr marL="0" marR="0" lvl="0" indent="0" algn="ctr" defTabSz="816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DBD99-919E-4ACA-93D6-11FBB3180161}" type="slidenum">
              <a:rPr kumimoji="0" lang="fr-FR" sz="451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pPr marL="0" marR="0" lvl="0" indent="0" algn="ctr" defTabSz="8168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451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382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fond_bordeaux.jp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065"/>
            <a:ext cx="12192000" cy="6958271"/>
          </a:xfrm>
          <a:prstGeom prst="rect">
            <a:avLst/>
          </a:prstGeom>
        </p:spPr>
      </p:pic>
      <p:sp>
        <p:nvSpPr>
          <p:cNvPr id="7" name="Espace réservé du texte 9"/>
          <p:cNvSpPr>
            <a:spLocks noGrp="1"/>
          </p:cNvSpPr>
          <p:nvPr>
            <p:ph type="body" sz="quarter" idx="10"/>
          </p:nvPr>
        </p:nvSpPr>
        <p:spPr>
          <a:xfrm>
            <a:off x="40717" y="64200"/>
            <a:ext cx="12191999" cy="685800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8641">
                <a:solidFill>
                  <a:schemeClr val="bg1"/>
                </a:solidFill>
                <a:latin typeface="Arial Rounded MT Bold" pitchFamily="34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" name="Espace réservé du texte 12"/>
          <p:cNvSpPr>
            <a:spLocks noGrp="1"/>
          </p:cNvSpPr>
          <p:nvPr>
            <p:ph type="body" sz="quarter" idx="16" hasCustomPrompt="1"/>
          </p:nvPr>
        </p:nvSpPr>
        <p:spPr>
          <a:xfrm>
            <a:off x="256377" y="6381098"/>
            <a:ext cx="3133087" cy="311078"/>
          </a:xfrm>
        </p:spPr>
        <p:txBody>
          <a:bodyPr>
            <a:normAutofit/>
          </a:bodyPr>
          <a:lstStyle>
            <a:lvl1pPr marL="0" indent="0">
              <a:buNone/>
              <a:defRPr sz="45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/>
              <a:t>Cliquez eau</a:t>
            </a:r>
          </a:p>
        </p:txBody>
      </p:sp>
      <p:sp>
        <p:nvSpPr>
          <p:cNvPr id="11" name="Espace réservé du texte 12"/>
          <p:cNvSpPr>
            <a:spLocks noGrp="1"/>
          </p:cNvSpPr>
          <p:nvPr>
            <p:ph type="body" sz="quarter" idx="17" hasCustomPrompt="1"/>
          </p:nvPr>
        </p:nvSpPr>
        <p:spPr>
          <a:xfrm>
            <a:off x="8177327" y="6378051"/>
            <a:ext cx="3133087" cy="311078"/>
          </a:xfrm>
        </p:spPr>
        <p:txBody>
          <a:bodyPr>
            <a:normAutofit/>
          </a:bodyPr>
          <a:lstStyle>
            <a:lvl1pPr marL="0" indent="0" algn="r">
              <a:buNone/>
              <a:defRPr sz="45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/>
              <a:t>Cliquez eau</a:t>
            </a:r>
          </a:p>
        </p:txBody>
      </p:sp>
      <p:sp>
        <p:nvSpPr>
          <p:cNvPr id="12" name="Espace réservé du numéro de diapositive 5"/>
          <p:cNvSpPr txBox="1">
            <a:spLocks/>
          </p:cNvSpPr>
          <p:nvPr userDrawn="1"/>
        </p:nvSpPr>
        <p:spPr>
          <a:xfrm>
            <a:off x="11350107" y="6271332"/>
            <a:ext cx="468855" cy="395908"/>
          </a:xfrm>
          <a:prstGeom prst="ellipse">
            <a:avLst/>
          </a:prstGeom>
          <a:ln>
            <a:solidFill>
              <a:srgbClr val="9E9B9B"/>
            </a:solidFill>
          </a:ln>
        </p:spPr>
        <p:txBody>
          <a:bodyPr vert="horz" lIns="81683" tIns="40841" rIns="81683" bIns="40841" rtlCol="0" anchor="ctr"/>
          <a:lstStyle/>
          <a:p>
            <a:pPr marL="0" marR="0" lvl="0" indent="0" algn="ctr" defTabSz="816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DBD99-919E-4ACA-93D6-11FBB3180161}" type="slidenum">
              <a:rPr kumimoji="0" lang="fr-FR" sz="451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pPr marL="0" marR="0" lvl="0" indent="0" algn="ctr" defTabSz="8168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451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915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fond_helsinki.jp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957392"/>
          </a:xfrm>
          <a:prstGeom prst="rect">
            <a:avLst/>
          </a:prstGeom>
        </p:spPr>
      </p:pic>
      <p:sp>
        <p:nvSpPr>
          <p:cNvPr id="7" name="Espace réservé du texte 9"/>
          <p:cNvSpPr>
            <a:spLocks noGrp="1"/>
          </p:cNvSpPr>
          <p:nvPr>
            <p:ph type="body" sz="quarter" idx="10"/>
          </p:nvPr>
        </p:nvSpPr>
        <p:spPr>
          <a:xfrm>
            <a:off x="1" y="49696"/>
            <a:ext cx="12191999" cy="685800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8641">
                <a:solidFill>
                  <a:schemeClr val="bg1"/>
                </a:solidFill>
                <a:latin typeface="Arial Rounded MT Bold" pitchFamily="34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" name="Espace réservé du texte 12"/>
          <p:cNvSpPr>
            <a:spLocks noGrp="1"/>
          </p:cNvSpPr>
          <p:nvPr>
            <p:ph type="body" sz="quarter" idx="16" hasCustomPrompt="1"/>
          </p:nvPr>
        </p:nvSpPr>
        <p:spPr>
          <a:xfrm>
            <a:off x="256377" y="6381098"/>
            <a:ext cx="3133087" cy="311078"/>
          </a:xfrm>
        </p:spPr>
        <p:txBody>
          <a:bodyPr>
            <a:normAutofit/>
          </a:bodyPr>
          <a:lstStyle>
            <a:lvl1pPr marL="0" indent="0">
              <a:buNone/>
              <a:defRPr sz="45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/>
              <a:t>Cliquez eau</a:t>
            </a:r>
          </a:p>
        </p:txBody>
      </p:sp>
      <p:sp>
        <p:nvSpPr>
          <p:cNvPr id="11" name="Espace réservé du texte 12"/>
          <p:cNvSpPr>
            <a:spLocks noGrp="1"/>
          </p:cNvSpPr>
          <p:nvPr>
            <p:ph type="body" sz="quarter" idx="17" hasCustomPrompt="1"/>
          </p:nvPr>
        </p:nvSpPr>
        <p:spPr>
          <a:xfrm>
            <a:off x="8177327" y="6378051"/>
            <a:ext cx="3133087" cy="311078"/>
          </a:xfrm>
        </p:spPr>
        <p:txBody>
          <a:bodyPr>
            <a:normAutofit/>
          </a:bodyPr>
          <a:lstStyle>
            <a:lvl1pPr marL="0" indent="0" algn="r">
              <a:buNone/>
              <a:defRPr sz="45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/>
              <a:t>Cliquez eau</a:t>
            </a:r>
          </a:p>
        </p:txBody>
      </p:sp>
      <p:sp>
        <p:nvSpPr>
          <p:cNvPr id="12" name="Espace réservé du numéro de diapositive 5"/>
          <p:cNvSpPr txBox="1">
            <a:spLocks/>
          </p:cNvSpPr>
          <p:nvPr userDrawn="1"/>
        </p:nvSpPr>
        <p:spPr>
          <a:xfrm>
            <a:off x="11350107" y="6271332"/>
            <a:ext cx="468855" cy="395908"/>
          </a:xfrm>
          <a:prstGeom prst="ellipse">
            <a:avLst/>
          </a:prstGeom>
          <a:ln>
            <a:solidFill>
              <a:srgbClr val="9E9B9B"/>
            </a:solidFill>
          </a:ln>
        </p:spPr>
        <p:txBody>
          <a:bodyPr vert="horz" lIns="81683" tIns="40841" rIns="81683" bIns="40841" rtlCol="0" anchor="ctr"/>
          <a:lstStyle/>
          <a:p>
            <a:pPr marL="0" marR="0" lvl="0" indent="0" algn="ctr" defTabSz="816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DBD99-919E-4ACA-93D6-11FBB3180161}" type="slidenum">
              <a:rPr kumimoji="0" lang="fr-FR" sz="451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pPr marL="0" marR="0" lvl="0" indent="0" algn="ctr" defTabSz="8168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451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026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+SS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numéro de diapositive 5"/>
          <p:cNvSpPr txBox="1">
            <a:spLocks/>
          </p:cNvSpPr>
          <p:nvPr userDrawn="1"/>
        </p:nvSpPr>
        <p:spPr>
          <a:xfrm>
            <a:off x="11088555" y="6393060"/>
            <a:ext cx="960107" cy="3822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F8EE3-3B50-4017-B2E3-81E7FAC0BB79}" type="slidenum">
              <a:rPr kumimoji="0" lang="fr-B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r>
              <a:rPr kumimoji="0" lang="fr-BE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fr-BE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" name="Image 1" descr="Une image contenant dessin&#10;&#10;Description générée automatiquement">
            <a:extLst>
              <a:ext uri="{FF2B5EF4-FFF2-40B4-BE49-F238E27FC236}">
                <a16:creationId xmlns:a16="http://schemas.microsoft.com/office/drawing/2014/main" id="{DE6F9F91-7E71-8AE0-E94D-6E1B0F9EBC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49135" cy="2274287"/>
          </a:xfrm>
          <a:prstGeom prst="rect">
            <a:avLst/>
          </a:prstGeom>
        </p:spPr>
      </p:pic>
      <p:pic>
        <p:nvPicPr>
          <p:cNvPr id="4" name="Image 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35C6FDC8-1D32-30DA-7360-37A17BE649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8191" y="5556440"/>
            <a:ext cx="1728192" cy="1301560"/>
          </a:xfrm>
          <a:prstGeom prst="rect">
            <a:avLst/>
          </a:prstGeom>
        </p:spPr>
      </p:pic>
      <p:pic>
        <p:nvPicPr>
          <p:cNvPr id="8" name="Image 7" descr="Une image contenant périphérique&#10;&#10;Description générée automatiquement">
            <a:extLst>
              <a:ext uri="{FF2B5EF4-FFF2-40B4-BE49-F238E27FC236}">
                <a16:creationId xmlns:a16="http://schemas.microsoft.com/office/drawing/2014/main" id="{CB21DBCC-A893-BC57-B3E6-61E4F48DA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2168" y="3540216"/>
            <a:ext cx="1979832" cy="2814627"/>
          </a:xfrm>
          <a:prstGeom prst="rect">
            <a:avLst/>
          </a:prstGeom>
        </p:spPr>
      </p:pic>
      <p:pic>
        <p:nvPicPr>
          <p:cNvPr id="10" name="Image 9" descr="Une image contenant texte, Police&#10;&#10;Description générée automatiquement">
            <a:extLst>
              <a:ext uri="{FF2B5EF4-FFF2-40B4-BE49-F238E27FC236}">
                <a16:creationId xmlns:a16="http://schemas.microsoft.com/office/drawing/2014/main" id="{A1E771FE-3A99-8607-DA12-E8557970085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0830" y="2665563"/>
            <a:ext cx="8192193" cy="245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502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MRBC-13-12968-cover--3.4--V1.jpg">
            <a:extLst>
              <a:ext uri="{FF2B5EF4-FFF2-40B4-BE49-F238E27FC236}">
                <a16:creationId xmlns:a16="http://schemas.microsoft.com/office/drawing/2014/main" id="{21F34C51-DFA5-4F8B-A59B-8D6C5CA15C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417" y="27390"/>
            <a:ext cx="12181161" cy="6857994"/>
          </a:xfrm>
          <a:prstGeom prst="rect">
            <a:avLst/>
          </a:prstGeom>
        </p:spPr>
      </p:pic>
      <p:pic>
        <p:nvPicPr>
          <p:cNvPr id="6" name="Image 5" descr="Une image contenant dessin&#10;&#10;Description générée automatiquement">
            <a:extLst>
              <a:ext uri="{FF2B5EF4-FFF2-40B4-BE49-F238E27FC236}">
                <a16:creationId xmlns:a16="http://schemas.microsoft.com/office/drawing/2014/main" id="{3A77AFBF-E337-445E-9D7A-4150250B26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86" y="-5538"/>
            <a:ext cx="2573071" cy="2141844"/>
          </a:xfrm>
          <a:prstGeom prst="rect">
            <a:avLst/>
          </a:prstGeom>
        </p:spPr>
      </p:pic>
      <p:pic>
        <p:nvPicPr>
          <p:cNvPr id="7" name="Image 6" descr="Une image contenant dessin&#10;&#10;Description générée automatiquement">
            <a:extLst>
              <a:ext uri="{FF2B5EF4-FFF2-40B4-BE49-F238E27FC236}">
                <a16:creationId xmlns:a16="http://schemas.microsoft.com/office/drawing/2014/main" id="{899AB07F-4C07-438A-9AA7-B3841E3DB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0256" y="5517232"/>
            <a:ext cx="2304256" cy="1301560"/>
          </a:xfrm>
          <a:prstGeom prst="rect">
            <a:avLst/>
          </a:prstGeom>
        </p:spPr>
      </p:pic>
      <p:pic>
        <p:nvPicPr>
          <p:cNvPr id="8" name="Image 7" descr="Une image contenant périphérique&#10;&#10;Description générée automatiquement">
            <a:extLst>
              <a:ext uri="{FF2B5EF4-FFF2-40B4-BE49-F238E27FC236}">
                <a16:creationId xmlns:a16="http://schemas.microsoft.com/office/drawing/2014/main" id="{59454D6F-1409-4D78-95F8-AAAA7A3D7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2225" y="3501009"/>
            <a:ext cx="2639776" cy="281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8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MRBC-13-12968-cover--3.4--V1.jpg">
            <a:extLst>
              <a:ext uri="{FF2B5EF4-FFF2-40B4-BE49-F238E27FC236}">
                <a16:creationId xmlns:a16="http://schemas.microsoft.com/office/drawing/2014/main" id="{29710040-EB53-4F79-A7F4-AF57FBEEB2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48682" y="0"/>
            <a:ext cx="12181161" cy="6857994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21A6F83B-AA51-4C89-9002-B8B8242E2C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4006" y="274638"/>
            <a:ext cx="10496623" cy="778098"/>
          </a:xfrm>
        </p:spPr>
        <p:txBody>
          <a:bodyPr anchor="ctr">
            <a:normAutofit/>
          </a:bodyPr>
          <a:lstStyle>
            <a:lvl1pPr algn="l">
              <a:defRPr sz="2400" b="1">
                <a:solidFill>
                  <a:srgbClr val="92BE1D"/>
                </a:solidFill>
                <a:latin typeface="Arial Rounded MT Bold" panose="020F0704030504030204" pitchFamily="34" charset="0"/>
                <a:cs typeface="Arial" pitchFamily="34" charset="0"/>
              </a:defRPr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pic>
        <p:nvPicPr>
          <p:cNvPr id="17" name="Picture 2" descr="M:\Pole COMMU\En cours\MRBC\MRBC-13-12968 -Nouvelle charte graphique du SPRB\LOGOS\Bruxelles mobilité\FR\Bruxelles mobilité-FR-RVB.jpg">
            <a:extLst>
              <a:ext uri="{FF2B5EF4-FFF2-40B4-BE49-F238E27FC236}">
                <a16:creationId xmlns:a16="http://schemas.microsoft.com/office/drawing/2014/main" id="{59417821-2787-4C09-A11A-DAF159C53B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0784" y="6155061"/>
            <a:ext cx="2592288" cy="476319"/>
          </a:xfrm>
          <a:prstGeom prst="rect">
            <a:avLst/>
          </a:prstGeom>
          <a:noFill/>
        </p:spPr>
      </p:pic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5F7462FE-2AAB-4545-9DE5-9A4AD86811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44460" y="6245589"/>
            <a:ext cx="3059344" cy="442714"/>
          </a:xfrm>
        </p:spPr>
        <p:txBody>
          <a:bodyPr anchor="b">
            <a:noAutofit/>
          </a:bodyPr>
          <a:lstStyle>
            <a:lvl1pPr algn="ctr">
              <a:buNone/>
              <a:defRPr sz="1000">
                <a:solidFill>
                  <a:srgbClr val="76B500"/>
                </a:solidFill>
                <a:latin typeface="Arial Rounded MT Bold" panose="020F0704030504030204" pitchFamily="34" charset="0"/>
                <a:cs typeface="Arial" pitchFamily="34" charset="0"/>
              </a:defRPr>
            </a:lvl1pPr>
          </a:lstStyle>
          <a:p>
            <a:pPr lvl="0"/>
            <a:r>
              <a:rPr lang="fr-FR"/>
              <a:t>Service Planification</a:t>
            </a:r>
            <a:endParaRPr lang="fr-BE"/>
          </a:p>
        </p:txBody>
      </p:sp>
      <p:sp>
        <p:nvSpPr>
          <p:cNvPr id="24" name="Espace réservé du numéro de diapositive 5">
            <a:extLst>
              <a:ext uri="{FF2B5EF4-FFF2-40B4-BE49-F238E27FC236}">
                <a16:creationId xmlns:a16="http://schemas.microsoft.com/office/drawing/2014/main" id="{3B162D32-69F5-4BD8-945B-B530689CED3C}"/>
              </a:ext>
            </a:extLst>
          </p:cNvPr>
          <p:cNvSpPr txBox="1">
            <a:spLocks/>
          </p:cNvSpPr>
          <p:nvPr userDrawn="1"/>
        </p:nvSpPr>
        <p:spPr>
          <a:xfrm>
            <a:off x="11184565" y="6503168"/>
            <a:ext cx="960107" cy="3822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F8EE3-3B50-4017-B2E3-81E7FAC0BB79}" type="slidenum">
              <a:rPr kumimoji="0" lang="fr-B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r>
              <a:rPr kumimoji="0" lang="fr-BE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fr-BE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5" name="Espace réservé du texte 11">
            <a:extLst>
              <a:ext uri="{FF2B5EF4-FFF2-40B4-BE49-F238E27FC236}">
                <a16:creationId xmlns:a16="http://schemas.microsoft.com/office/drawing/2014/main" id="{CDC01BA7-57CE-4425-998E-78D54BD8131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1958" y="1162844"/>
            <a:ext cx="5976929" cy="5055355"/>
          </a:xfrm>
        </p:spPr>
        <p:txBody>
          <a:bodyPr/>
          <a:lstStyle>
            <a:lvl1pPr marL="265068" indent="-265068">
              <a:buFontTx/>
              <a:buBlip>
                <a:blip r:embed="rId4"/>
              </a:buBlip>
              <a:defRPr sz="2000">
                <a:latin typeface="Arial Rounded MT Bold" pitchFamily="34" charset="0"/>
              </a:defRPr>
            </a:lvl1pPr>
            <a:lvl2pPr marL="447599" indent="-265068">
              <a:buFontTx/>
              <a:buBlip>
                <a:blip r:embed="rId5"/>
              </a:buBlip>
              <a:defRPr sz="1500">
                <a:latin typeface="Arial" pitchFamily="34" charset="0"/>
                <a:cs typeface="Arial" pitchFamily="34" charset="0"/>
              </a:defRPr>
            </a:lvl2pPr>
            <a:lvl3pPr marL="539658" indent="-92059">
              <a:defRPr sz="1100">
                <a:latin typeface="Arial" pitchFamily="34" charset="0"/>
                <a:cs typeface="Arial" pitchFamily="34" charset="0"/>
              </a:defRPr>
            </a:lvl3pPr>
            <a:lvl4pPr marL="712664" indent="-173009">
              <a:buFont typeface="Arial" pitchFamily="34" charset="0"/>
              <a:buChar char="→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fr-FR"/>
              <a:t>Cliquez pour modifier les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26" name="Espace réservé pour une image  9">
            <a:extLst>
              <a:ext uri="{FF2B5EF4-FFF2-40B4-BE49-F238E27FC236}">
                <a16:creationId xmlns:a16="http://schemas.microsoft.com/office/drawing/2014/main" id="{8718DB36-DF02-4CD1-97D3-62448D24629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264005" y="1162844"/>
            <a:ext cx="4280455" cy="413689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7ED7A5D-62C8-42B6-AF7C-0DEC85088EDA}"/>
              </a:ext>
            </a:extLst>
          </p:cNvPr>
          <p:cNvSpPr txBox="1"/>
          <p:nvPr userDrawn="1"/>
        </p:nvSpPr>
        <p:spPr>
          <a:xfrm>
            <a:off x="6535632" y="6571193"/>
            <a:ext cx="288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5 février 2025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1493419-0993-458E-8B06-E5495803C68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7695" y="6146362"/>
            <a:ext cx="1274796" cy="667015"/>
          </a:xfrm>
          <a:prstGeom prst="rect">
            <a:avLst/>
          </a:prstGeom>
        </p:spPr>
      </p:pic>
      <p:pic>
        <p:nvPicPr>
          <p:cNvPr id="14" name="Image 1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4F709068-CB4C-4B51-B5ED-5D4B4D94F7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876" y="0"/>
            <a:ext cx="1264688" cy="1052736"/>
          </a:xfrm>
          <a:prstGeom prst="rect">
            <a:avLst/>
          </a:prstGeom>
        </p:spPr>
      </p:pic>
      <p:pic>
        <p:nvPicPr>
          <p:cNvPr id="15" name="Image 14" descr="Une image contenant dessin&#10;&#10;Description générée automatiquement">
            <a:extLst>
              <a:ext uri="{FF2B5EF4-FFF2-40B4-BE49-F238E27FC236}">
                <a16:creationId xmlns:a16="http://schemas.microsoft.com/office/drawing/2014/main" id="{1843C151-59CA-4512-98F8-0DA23F535E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687"/>
          <a:stretch/>
        </p:blipFill>
        <p:spPr>
          <a:xfrm>
            <a:off x="10515855" y="6238097"/>
            <a:ext cx="1094972" cy="557274"/>
          </a:xfrm>
          <a:prstGeom prst="rect">
            <a:avLst/>
          </a:prstGeom>
        </p:spPr>
      </p:pic>
      <p:pic>
        <p:nvPicPr>
          <p:cNvPr id="21" name="Image 20" descr="Une image contenant périphérique&#10;&#10;Description générée automatiquement">
            <a:extLst>
              <a:ext uri="{FF2B5EF4-FFF2-40B4-BE49-F238E27FC236}">
                <a16:creationId xmlns:a16="http://schemas.microsoft.com/office/drawing/2014/main" id="{DCBAA081-E70C-4DBD-9D15-DDF54102F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0664" y="5370589"/>
            <a:ext cx="1144099" cy="121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18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MRBC-13-12968-cover--3.4--V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48682" y="0"/>
            <a:ext cx="12181161" cy="6857994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title" hasCustomPrompt="1"/>
          </p:nvPr>
        </p:nvSpPr>
        <p:spPr>
          <a:xfrm>
            <a:off x="1264006" y="274638"/>
            <a:ext cx="10496623" cy="778098"/>
          </a:xfrm>
        </p:spPr>
        <p:txBody>
          <a:bodyPr anchor="ctr">
            <a:normAutofit/>
          </a:bodyPr>
          <a:lstStyle>
            <a:lvl1pPr algn="l">
              <a:defRPr sz="2400" b="1">
                <a:solidFill>
                  <a:srgbClr val="92BE1D"/>
                </a:solidFill>
                <a:latin typeface="Arial Rounded MT Bold" panose="020F0704030504030204" pitchFamily="34" charset="0"/>
                <a:cs typeface="Arial" pitchFamily="34" charset="0"/>
              </a:defRPr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pic>
        <p:nvPicPr>
          <p:cNvPr id="17" name="Picture 2" descr="M:\Pole COMMU\En cours\MRBC\MRBC-13-12968 -Nouvelle charte graphique du SPRB\LOGOS\Bruxelles mobilité\FR\Bruxelles mobilité-FR-RVB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0784" y="6155061"/>
            <a:ext cx="2592288" cy="476319"/>
          </a:xfrm>
          <a:prstGeom prst="rect">
            <a:avLst/>
          </a:prstGeom>
          <a:noFill/>
        </p:spPr>
      </p:pic>
      <p:sp>
        <p:nvSpPr>
          <p:cNvPr id="11" name="Espace réservé du texte 17"/>
          <p:cNvSpPr>
            <a:spLocks noGrp="1"/>
          </p:cNvSpPr>
          <p:nvPr>
            <p:ph type="body" sz="quarter" idx="12" hasCustomPrompt="1"/>
          </p:nvPr>
        </p:nvSpPr>
        <p:spPr>
          <a:xfrm>
            <a:off x="5135894" y="6245589"/>
            <a:ext cx="3948631" cy="442714"/>
          </a:xfrm>
        </p:spPr>
        <p:txBody>
          <a:bodyPr anchor="b">
            <a:noAutofit/>
          </a:bodyPr>
          <a:lstStyle>
            <a:lvl1pPr algn="ctr">
              <a:buNone/>
              <a:defRPr sz="1000">
                <a:solidFill>
                  <a:srgbClr val="76B500"/>
                </a:solidFill>
                <a:latin typeface="Arial Rounded MT Bold" panose="020F0704030504030204" pitchFamily="34" charset="0"/>
                <a:cs typeface="Arial" pitchFamily="34" charset="0"/>
              </a:defRPr>
            </a:lvl1pPr>
          </a:lstStyle>
          <a:p>
            <a:pPr lvl="0"/>
            <a:r>
              <a:rPr lang="fr-FR"/>
              <a:t>Service Planification</a:t>
            </a:r>
            <a:endParaRPr lang="fr-BE"/>
          </a:p>
        </p:txBody>
      </p:sp>
      <p:sp>
        <p:nvSpPr>
          <p:cNvPr id="18" name="Espace réservé du texte 11">
            <a:extLst>
              <a:ext uri="{FF2B5EF4-FFF2-40B4-BE49-F238E27FC236}">
                <a16:creationId xmlns:a16="http://schemas.microsoft.com/office/drawing/2014/main" id="{1F22BB5F-8E30-46B5-9426-57E5F09D52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2002" y="1327374"/>
            <a:ext cx="11128625" cy="4670249"/>
          </a:xfrm>
        </p:spPr>
        <p:txBody>
          <a:bodyPr/>
          <a:lstStyle>
            <a:lvl1pPr marL="265068" indent="-265068">
              <a:buFontTx/>
              <a:buBlip>
                <a:blip r:embed="rId4"/>
              </a:buBlip>
              <a:defRPr sz="2000">
                <a:latin typeface="Arial Rounded MT Bold" pitchFamily="34" charset="0"/>
              </a:defRPr>
            </a:lvl1pPr>
            <a:lvl2pPr marL="447599" indent="-265068">
              <a:buFontTx/>
              <a:buBlip>
                <a:blip r:embed="rId5"/>
              </a:buBlip>
              <a:defRPr sz="1500">
                <a:latin typeface="Arial" pitchFamily="34" charset="0"/>
                <a:cs typeface="Arial" pitchFamily="34" charset="0"/>
              </a:defRPr>
            </a:lvl2pPr>
            <a:lvl3pPr marL="539658" indent="-92059">
              <a:defRPr sz="1100">
                <a:latin typeface="Arial" pitchFamily="34" charset="0"/>
                <a:cs typeface="Arial" pitchFamily="34" charset="0"/>
              </a:defRPr>
            </a:lvl3pPr>
            <a:lvl4pPr marL="712664" indent="-173009">
              <a:buFontTx/>
              <a:buBlip>
                <a:blip r:embed="rId6"/>
              </a:buBlip>
              <a:defRPr sz="1000">
                <a:solidFill>
                  <a:srgbClr val="9E9B9B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fr-FR"/>
              <a:t>Cliquez pour modifier les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20" name="Espace réservé du numéro de diapositive 5">
            <a:extLst>
              <a:ext uri="{FF2B5EF4-FFF2-40B4-BE49-F238E27FC236}">
                <a16:creationId xmlns:a16="http://schemas.microsoft.com/office/drawing/2014/main" id="{CC933039-CF4D-419E-B15B-2F721D28F881}"/>
              </a:ext>
            </a:extLst>
          </p:cNvPr>
          <p:cNvSpPr txBox="1">
            <a:spLocks/>
          </p:cNvSpPr>
          <p:nvPr userDrawn="1"/>
        </p:nvSpPr>
        <p:spPr>
          <a:xfrm>
            <a:off x="11184565" y="6503168"/>
            <a:ext cx="960107" cy="3822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F8EE3-3B50-4017-B2E3-81E7FAC0BB79}" type="slidenum">
              <a:rPr kumimoji="0" lang="fr-B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r>
              <a:rPr kumimoji="0" lang="fr-BE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fr-BE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44E3437-68D0-49FF-AE0F-961BBE204826}"/>
              </a:ext>
            </a:extLst>
          </p:cNvPr>
          <p:cNvSpPr txBox="1"/>
          <p:nvPr userDrawn="1"/>
        </p:nvSpPr>
        <p:spPr>
          <a:xfrm>
            <a:off x="6535632" y="6571193"/>
            <a:ext cx="288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5 février 2025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CB73691-3C21-4A56-90EF-C8E4557D2A3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7695" y="6146362"/>
            <a:ext cx="1274796" cy="667015"/>
          </a:xfrm>
          <a:prstGeom prst="rect">
            <a:avLst/>
          </a:prstGeom>
        </p:spPr>
      </p:pic>
      <p:pic>
        <p:nvPicPr>
          <p:cNvPr id="15" name="Image 14" descr="Une image contenant dessin&#10;&#10;Description générée automatiquement">
            <a:extLst>
              <a:ext uri="{FF2B5EF4-FFF2-40B4-BE49-F238E27FC236}">
                <a16:creationId xmlns:a16="http://schemas.microsoft.com/office/drawing/2014/main" id="{E098976E-7D6E-4F43-AF72-1EEDD8BD1D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876" y="0"/>
            <a:ext cx="1264688" cy="1052736"/>
          </a:xfrm>
          <a:prstGeom prst="rect">
            <a:avLst/>
          </a:prstGeom>
        </p:spPr>
      </p:pic>
      <p:pic>
        <p:nvPicPr>
          <p:cNvPr id="22" name="Image 21" descr="Une image contenant dessin&#10;&#10;Description générée automatiquement">
            <a:extLst>
              <a:ext uri="{FF2B5EF4-FFF2-40B4-BE49-F238E27FC236}">
                <a16:creationId xmlns:a16="http://schemas.microsoft.com/office/drawing/2014/main" id="{749A60F7-DB23-485F-95A9-E6D94AD74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687"/>
          <a:stretch/>
        </p:blipFill>
        <p:spPr>
          <a:xfrm>
            <a:off x="10515855" y="6238097"/>
            <a:ext cx="1094972" cy="557274"/>
          </a:xfrm>
          <a:prstGeom prst="rect">
            <a:avLst/>
          </a:prstGeom>
        </p:spPr>
      </p:pic>
      <p:pic>
        <p:nvPicPr>
          <p:cNvPr id="23" name="Image 22" descr="Une image contenant périphérique&#10;&#10;Description générée automatiquement">
            <a:extLst>
              <a:ext uri="{FF2B5EF4-FFF2-40B4-BE49-F238E27FC236}">
                <a16:creationId xmlns:a16="http://schemas.microsoft.com/office/drawing/2014/main" id="{1651F577-4B7B-453B-AA14-CC31FE5335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0664" y="5370589"/>
            <a:ext cx="1144099" cy="121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97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9F3C354A-009C-E1E8-8E82-E4DBACBCF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D2A2A1D1-98F2-734B-1932-D7DEB5F7AECC}"/>
              </a:ext>
            </a:extLst>
          </p:cNvPr>
          <p:cNvSpPr txBox="1"/>
          <p:nvPr/>
        </p:nvSpPr>
        <p:spPr>
          <a:xfrm>
            <a:off x="10896529" y="6345277"/>
            <a:ext cx="960110" cy="5096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21916" tIns="60963" rIns="121916" bIns="60963" anchor="ctr" anchorCtr="0" compatLnSpc="1">
            <a:noAutofit/>
          </a:bodyPr>
          <a:lstStyle/>
          <a:p>
            <a:pPr marL="0" marR="0" lvl="0" indent="0" algn="r" defTabSz="1219169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A5BC41F-3A3F-4CA3-8F61-854435C5E677}" type="slidenum">
              <a:t>‹N°›</a:t>
            </a:fld>
            <a:r>
              <a:rPr lang="fr-BE" sz="1467" b="0" i="0" u="none" strike="noStrike" kern="1200" cap="none" spc="0" baseline="0">
                <a:solidFill>
                  <a:srgbClr val="A6A6A6"/>
                </a:solidFill>
                <a:uFillTx/>
                <a:latin typeface="Arial" pitchFamily="34"/>
                <a:cs typeface="Arial" pitchFamily="34"/>
              </a:rPr>
              <a:t> </a:t>
            </a:r>
            <a:endParaRPr lang="fr-BE" sz="1333" b="0" i="0" u="none" strike="noStrike" kern="1200" cap="none" spc="0" baseline="0">
              <a:solidFill>
                <a:srgbClr val="A6A6A6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703DAE8-FBEC-8349-D7B5-FF05710A22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7380" y="274640"/>
            <a:ext cx="11233248" cy="850108"/>
          </a:xfrm>
        </p:spPr>
        <p:txBody>
          <a:bodyPr/>
          <a:lstStyle>
            <a:lvl1pPr>
              <a:defRPr sz="3200" b="1">
                <a:solidFill>
                  <a:srgbClr val="7F7F7F"/>
                </a:solidFill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fr-FR"/>
              <a:t>CLIQUEZ POUR MODIFIER LE STYLE DU TITRE - </a:t>
            </a:r>
            <a:r>
              <a:rPr lang="nl-NL"/>
              <a:t>KLIK OM DE STIJL VAN DE TITEL TE WIJZIGEN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5367A95-176E-6576-6936-FF030D5A4CA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9374" y="1316763"/>
            <a:ext cx="11233248" cy="4128461"/>
          </a:xfrm>
        </p:spPr>
        <p:txBody>
          <a:bodyPr/>
          <a:lstStyle>
            <a:lvl1pPr marL="0" indent="0">
              <a:lnSpc>
                <a:spcPts val="2935"/>
              </a:lnSpc>
              <a:buNone/>
              <a:defRPr sz="2667">
                <a:solidFill>
                  <a:srgbClr val="7F7F7F"/>
                </a:solidFill>
                <a:latin typeface="Arial" pitchFamily="34"/>
                <a:cs typeface="Arial" pitchFamily="34"/>
              </a:defRPr>
            </a:lvl1pPr>
            <a:lvl2pPr marL="0" indent="-95993">
              <a:spcBef>
                <a:spcPts val="400"/>
              </a:spcBef>
              <a:spcAft>
                <a:spcPts val="1335"/>
              </a:spcAft>
              <a:buNone/>
              <a:defRPr sz="2667">
                <a:solidFill>
                  <a:srgbClr val="7F7F7F"/>
                </a:solidFill>
                <a:latin typeface="Arial" pitchFamily="34"/>
                <a:cs typeface="Arial" pitchFamily="34"/>
              </a:defRPr>
            </a:lvl2pPr>
            <a:lvl3pPr marL="719980">
              <a:spcBef>
                <a:spcPts val="400"/>
              </a:spcBef>
              <a:buNone/>
              <a:defRPr sz="2667" b="1">
                <a:solidFill>
                  <a:srgbClr val="7F7F7F"/>
                </a:solidFill>
                <a:latin typeface="Arial" pitchFamily="34"/>
                <a:cs typeface="Arial" pitchFamily="34"/>
              </a:defRPr>
            </a:lvl3pPr>
            <a:lvl4pPr marL="719980">
              <a:spcBef>
                <a:spcPts val="400"/>
              </a:spcBef>
              <a:buNone/>
              <a:defRPr sz="2400">
                <a:solidFill>
                  <a:srgbClr val="7F7F7F"/>
                </a:solidFill>
                <a:latin typeface="Arial" pitchFamily="34"/>
                <a:cs typeface="Arial" pitchFamily="34"/>
              </a:defRPr>
            </a:lvl4pPr>
            <a:lvl5pPr marL="1103973">
              <a:spcBef>
                <a:spcPts val="400"/>
              </a:spcBef>
              <a:buClr>
                <a:srgbClr val="595959"/>
              </a:buClr>
              <a:defRPr sz="2400">
                <a:solidFill>
                  <a:srgbClr val="7F7F7F"/>
                </a:solidFill>
                <a:latin typeface="Arial" pitchFamily="34"/>
                <a:cs typeface="Arial" pitchFamily="34"/>
              </a:defRPr>
            </a:lvl5pPr>
          </a:lstStyle>
          <a:p>
            <a:pPr lvl="0"/>
            <a:r>
              <a:rPr lang="fr-FR"/>
              <a:t>Cliquez pour modifier les styles du texte - </a:t>
            </a:r>
            <a:r>
              <a:rPr lang="nl-NL"/>
              <a:t>Klik om de stijlen van de tekst te wijzigen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464822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6" descr="MRBC-13-12968-cover--3.4--V1.jpg">
            <a:extLst>
              <a:ext uri="{FF2B5EF4-FFF2-40B4-BE49-F238E27FC236}">
                <a16:creationId xmlns:a16="http://schemas.microsoft.com/office/drawing/2014/main" id="{AA4EF0DB-3AEB-7792-0F8D-8AEEA8FCD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" y="1216"/>
            <a:ext cx="12181161" cy="685555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E02A6ECA-DCE1-CEDE-FB86-115EBCEE1E02}"/>
              </a:ext>
            </a:extLst>
          </p:cNvPr>
          <p:cNvSpPr txBox="1"/>
          <p:nvPr/>
        </p:nvSpPr>
        <p:spPr>
          <a:xfrm>
            <a:off x="10896529" y="6345277"/>
            <a:ext cx="960110" cy="5096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21916" tIns="60963" rIns="121916" bIns="60963" anchor="ctr" anchorCtr="0" compatLnSpc="1">
            <a:noAutofit/>
          </a:bodyPr>
          <a:lstStyle/>
          <a:p>
            <a:pPr marL="0" marR="0" lvl="0" indent="0" algn="r" defTabSz="1219169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705FFD7-82BB-4C6E-83C2-1BC1FE639419}" type="slidenum">
              <a:t>‹N°›</a:t>
            </a:fld>
            <a:endParaRPr lang="fr-BE" sz="1333" b="0" i="0" u="none" strike="noStrike" kern="1200" cap="none" spc="0" baseline="0">
              <a:solidFill>
                <a:srgbClr val="A6A6A6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4" name="Image 14">
            <a:extLst>
              <a:ext uri="{FF2B5EF4-FFF2-40B4-BE49-F238E27FC236}">
                <a16:creationId xmlns:a16="http://schemas.microsoft.com/office/drawing/2014/main" id="{BB626ED5-1D19-3897-DFE2-7DB1A7C72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329" y="5973372"/>
            <a:ext cx="2354497" cy="8160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C4990AAE-3A4D-614E-FE10-F69A5F4A10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7380" y="274640"/>
            <a:ext cx="11233248" cy="778099"/>
          </a:xfrm>
        </p:spPr>
        <p:txBody>
          <a:bodyPr/>
          <a:lstStyle>
            <a:lvl1pPr>
              <a:defRPr sz="3200" b="1">
                <a:solidFill>
                  <a:srgbClr val="639701"/>
                </a:solidFill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8BB5E875-0527-4803-2DFB-08DF7726546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7380" y="1220751"/>
            <a:ext cx="11233248" cy="4416487"/>
          </a:xfrm>
        </p:spPr>
        <p:txBody>
          <a:bodyPr/>
          <a:lstStyle>
            <a:lvl1pPr marL="0" indent="0">
              <a:lnSpc>
                <a:spcPts val="2935"/>
              </a:lnSpc>
              <a:buNone/>
              <a:defRPr sz="2667" b="1">
                <a:solidFill>
                  <a:srgbClr val="7F7F7F"/>
                </a:solidFill>
                <a:latin typeface="Arial" pitchFamily="34"/>
                <a:cs typeface="Arial" pitchFamily="34"/>
              </a:defRPr>
            </a:lvl1pPr>
            <a:lvl2pPr marL="0" indent="-143999">
              <a:spcBef>
                <a:spcPts val="400"/>
              </a:spcBef>
              <a:buNone/>
              <a:defRPr sz="2667">
                <a:solidFill>
                  <a:srgbClr val="7F7F7F"/>
                </a:solidFill>
                <a:latin typeface="Arial" pitchFamily="34"/>
                <a:cs typeface="Arial" pitchFamily="34"/>
              </a:defRPr>
            </a:lvl2pPr>
            <a:lvl3pPr marL="0">
              <a:spcBef>
                <a:spcPts val="400"/>
              </a:spcBef>
              <a:buNone/>
              <a:defRPr sz="2400" b="1">
                <a:solidFill>
                  <a:srgbClr val="7F7F7F"/>
                </a:solidFill>
                <a:latin typeface="Arial" pitchFamily="34"/>
                <a:cs typeface="Arial" pitchFamily="34"/>
              </a:defRPr>
            </a:lvl3pPr>
            <a:lvl4pPr marL="0" indent="-143999">
              <a:spcBef>
                <a:spcPts val="400"/>
              </a:spcBef>
              <a:buNone/>
              <a:defRPr sz="2400">
                <a:solidFill>
                  <a:srgbClr val="7F7F7F"/>
                </a:solidFill>
                <a:latin typeface="Arial" pitchFamily="34"/>
                <a:cs typeface="Arial" pitchFamily="34"/>
              </a:defRPr>
            </a:lvl4pPr>
            <a:lvl5pPr marL="1103973" indent="-304787">
              <a:spcBef>
                <a:spcPts val="400"/>
              </a:spcBef>
              <a:defRPr sz="2400">
                <a:solidFill>
                  <a:srgbClr val="7F7F7F"/>
                </a:solidFill>
                <a:latin typeface="Arial" pitchFamily="34"/>
                <a:cs typeface="Arial" pitchFamily="34"/>
              </a:defRPr>
            </a:lvl5pPr>
          </a:lstStyle>
          <a:p>
            <a:pPr lvl="0"/>
            <a:r>
              <a:rPr lang="fr-FR"/>
              <a:t>Cliquez pour modifier les styles du texte de la rubrique contact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832315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+SS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DCB155F-D585-6BE9-0FC5-692ADD33E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4" t="-4594"/>
          <a:stretch/>
        </p:blipFill>
        <p:spPr>
          <a:xfrm>
            <a:off x="0" y="2509170"/>
            <a:ext cx="12200712" cy="4348830"/>
          </a:xfrm>
          <a:prstGeom prst="rect">
            <a:avLst/>
          </a:prstGeom>
        </p:spPr>
      </p:pic>
      <p:sp>
        <p:nvSpPr>
          <p:cNvPr id="6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214943" y="201789"/>
            <a:ext cx="7204760" cy="1506593"/>
          </a:xfrm>
        </p:spPr>
        <p:txBody>
          <a:bodyPr>
            <a:normAutofit/>
          </a:bodyPr>
          <a:lstStyle>
            <a:lvl1pPr marL="0" indent="-180000">
              <a:lnSpc>
                <a:spcPct val="100000"/>
              </a:lnSpc>
              <a:buFont typeface="Arial" pitchFamily="34" charset="0"/>
              <a:buNone/>
              <a:defRPr sz="2400" b="1">
                <a:solidFill>
                  <a:srgbClr val="92BE1D"/>
                </a:solidFill>
                <a:latin typeface="Arial Rounded MT Bold" panose="020F0704030504030204" pitchFamily="34" charset="0"/>
                <a:cs typeface="Arial" pitchFamily="34" charset="0"/>
              </a:defRPr>
            </a:lvl1pPr>
            <a:lvl2pPr marL="0">
              <a:spcBef>
                <a:spcPts val="200"/>
              </a:spcBef>
              <a:buFont typeface="Arial" pitchFamily="34" charset="0"/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0"/>
            <a:endParaRPr lang="fr-FR" dirty="0"/>
          </a:p>
        </p:txBody>
      </p:sp>
      <p:sp>
        <p:nvSpPr>
          <p:cNvPr id="14" name="Espace réservé du numéro de diapositive 5"/>
          <p:cNvSpPr txBox="1">
            <a:spLocks/>
          </p:cNvSpPr>
          <p:nvPr userDrawn="1"/>
        </p:nvSpPr>
        <p:spPr>
          <a:xfrm>
            <a:off x="11088555" y="6393060"/>
            <a:ext cx="960107" cy="3822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F8EE3-3B50-4017-B2E3-81E7FAC0BB79}" type="slidenum">
              <a:rPr kumimoji="0" lang="fr-B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r>
              <a:rPr kumimoji="0" lang="fr-BE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fr-BE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18B5C0DB-B99A-4FED-81FA-F3FBEC8ED4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943" y="1137849"/>
            <a:ext cx="3935752" cy="584224"/>
          </a:xfrm>
        </p:spPr>
        <p:txBody>
          <a:bodyPr>
            <a:normAutofit/>
          </a:bodyPr>
          <a:lstStyle>
            <a:lvl1pPr marL="0" indent="-180000">
              <a:lnSpc>
                <a:spcPct val="100000"/>
              </a:lnSpc>
              <a:buFont typeface="Arial" pitchFamily="34" charset="0"/>
              <a:buNone/>
              <a:defRPr sz="1400" b="1">
                <a:solidFill>
                  <a:srgbClr val="9E9C9D"/>
                </a:solidFill>
                <a:latin typeface="Arial Rounded MT Bold" panose="020F0704030504030204" pitchFamily="34" charset="0"/>
                <a:cs typeface="Arial" pitchFamily="34" charset="0"/>
              </a:defRPr>
            </a:lvl1pPr>
            <a:lvl2pPr marL="0">
              <a:spcBef>
                <a:spcPts val="200"/>
              </a:spcBef>
              <a:buFont typeface="Arial" pitchFamily="34" charset="0"/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0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0CD1396-E55D-45CC-91C1-2BC4431EBDB2}"/>
              </a:ext>
            </a:extLst>
          </p:cNvPr>
          <p:cNvSpPr txBox="1"/>
          <p:nvPr userDrawn="1"/>
        </p:nvSpPr>
        <p:spPr>
          <a:xfrm>
            <a:off x="5789595" y="1411567"/>
            <a:ext cx="288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AA1227C-7EE8-4893-8629-5B6EAF97B673}" type="datetime4">
              <a:rPr lang="fr-BE" sz="110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pPr/>
              <a:t>26 mai 2026</a:t>
            </a:fld>
            <a:endParaRPr lang="fr-BE" sz="11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Image 1" descr="Une image contenant texte, Police, logo&#10;&#10;Description générée automatiquement">
            <a:extLst>
              <a:ext uri="{FF2B5EF4-FFF2-40B4-BE49-F238E27FC236}">
                <a16:creationId xmlns:a16="http://schemas.microsoft.com/office/drawing/2014/main" id="{FB17B7FF-A311-A693-4199-B606EB723B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33" y="2245887"/>
            <a:ext cx="1622027" cy="398555"/>
          </a:xfrm>
          <a:prstGeom prst="rect">
            <a:avLst/>
          </a:prstGeom>
        </p:spPr>
      </p:pic>
      <p:pic>
        <p:nvPicPr>
          <p:cNvPr id="4" name="Image 3" descr="Une image contenant texte, Police, logo&#10;&#10;Description générée automatiquement">
            <a:extLst>
              <a:ext uri="{FF2B5EF4-FFF2-40B4-BE49-F238E27FC236}">
                <a16:creationId xmlns:a16="http://schemas.microsoft.com/office/drawing/2014/main" id="{179278F8-BBD5-A1CB-7AA5-FE4BA720188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027" y="2250446"/>
            <a:ext cx="1684591" cy="398555"/>
          </a:xfrm>
          <a:prstGeom prst="rect">
            <a:avLst/>
          </a:prstGeom>
        </p:spPr>
      </p:pic>
      <p:pic>
        <p:nvPicPr>
          <p:cNvPr id="9" name="Image 8" descr="Une image contenant dessin&#10;&#10;Description générée automatiquement">
            <a:extLst>
              <a:ext uri="{FF2B5EF4-FFF2-40B4-BE49-F238E27FC236}">
                <a16:creationId xmlns:a16="http://schemas.microsoft.com/office/drawing/2014/main" id="{0AE61116-0277-8899-5562-2975AB78C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75091"/>
            <a:ext cx="2049135" cy="2274287"/>
          </a:xfrm>
          <a:prstGeom prst="rect">
            <a:avLst/>
          </a:prstGeom>
        </p:spPr>
      </p:pic>
      <p:pic>
        <p:nvPicPr>
          <p:cNvPr id="10" name="Image 9" descr="Une image contenant dessin&#10;&#10;Description générée automatiquement">
            <a:extLst>
              <a:ext uri="{FF2B5EF4-FFF2-40B4-BE49-F238E27FC236}">
                <a16:creationId xmlns:a16="http://schemas.microsoft.com/office/drawing/2014/main" id="{122A5FC1-CE00-2D69-D9D3-70F38FE4BB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9135" y="5497964"/>
            <a:ext cx="1805836" cy="1360036"/>
          </a:xfrm>
          <a:prstGeom prst="rect">
            <a:avLst/>
          </a:prstGeom>
        </p:spPr>
      </p:pic>
      <p:pic>
        <p:nvPicPr>
          <p:cNvPr id="13" name="Image 12" descr="rond bleu.png">
            <a:extLst>
              <a:ext uri="{FF2B5EF4-FFF2-40B4-BE49-F238E27FC236}">
                <a16:creationId xmlns:a16="http://schemas.microsoft.com/office/drawing/2014/main" id="{60A21811-B950-85F7-4811-211E4DA7B38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10210494" y="3094238"/>
            <a:ext cx="2387161" cy="15932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432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14D5FF-B1B2-1963-188A-25BD2AF9ECC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16371F-30D3-4DE0-058A-18DA5EB70E4B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58A9DC-0218-17FB-DFD9-D7BDCAF3274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BEE9CCE-F47A-4FBA-AAA9-E6E513B58C60}" type="datetime1">
              <a:rPr lang="fr-BE"/>
              <a:pPr lvl="0"/>
              <a:t>26-05-26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05CD7A-67D3-3005-F87F-32D479D1F62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BAD104-1D27-E7CD-452C-9EBACC7FF13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B4CA540-1D2A-4291-835D-FAD6CEA73D3E}" type="slidenum"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689276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+SS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5">
            <a:extLst>
              <a:ext uri="{FF2B5EF4-FFF2-40B4-BE49-F238E27FC236}">
                <a16:creationId xmlns:a16="http://schemas.microsoft.com/office/drawing/2014/main" id="{2A565942-3882-B52A-A4BA-7E86B81B97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1"/>
          <a:stretch/>
        </p:blipFill>
        <p:spPr>
          <a:xfrm>
            <a:off x="0" y="2697294"/>
            <a:ext cx="12200712" cy="4160706"/>
          </a:xfrm>
          <a:prstGeom prst="rect">
            <a:avLst/>
          </a:prstGeom>
        </p:spPr>
      </p:pic>
      <p:sp>
        <p:nvSpPr>
          <p:cNvPr id="6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214943" y="201789"/>
            <a:ext cx="7204760" cy="1506593"/>
          </a:xfrm>
        </p:spPr>
        <p:txBody>
          <a:bodyPr>
            <a:normAutofit/>
          </a:bodyPr>
          <a:lstStyle>
            <a:lvl1pPr marL="0" indent="-180000">
              <a:lnSpc>
                <a:spcPct val="100000"/>
              </a:lnSpc>
              <a:buFont typeface="Arial" pitchFamily="34" charset="0"/>
              <a:buNone/>
              <a:defRPr sz="2400" b="1">
                <a:solidFill>
                  <a:srgbClr val="92BE1D"/>
                </a:solidFill>
                <a:latin typeface="Arial Rounded MT Bold" panose="020F0704030504030204" pitchFamily="34" charset="0"/>
                <a:cs typeface="Arial" pitchFamily="34" charset="0"/>
              </a:defRPr>
            </a:lvl1pPr>
            <a:lvl2pPr marL="0">
              <a:spcBef>
                <a:spcPts val="200"/>
              </a:spcBef>
              <a:buFont typeface="Arial" pitchFamily="34" charset="0"/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0"/>
            <a:endParaRPr lang="fr-FR" dirty="0"/>
          </a:p>
        </p:txBody>
      </p:sp>
      <p:sp>
        <p:nvSpPr>
          <p:cNvPr id="14" name="Espace réservé du numéro de diapositive 5"/>
          <p:cNvSpPr txBox="1">
            <a:spLocks/>
          </p:cNvSpPr>
          <p:nvPr userDrawn="1"/>
        </p:nvSpPr>
        <p:spPr>
          <a:xfrm>
            <a:off x="11088555" y="6393060"/>
            <a:ext cx="960107" cy="3822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F8EE3-3B50-4017-B2E3-81E7FAC0BB79}" type="slidenum">
              <a:rPr kumimoji="0" lang="fr-B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r>
              <a:rPr kumimoji="0" lang="fr-BE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fr-BE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18B5C0DB-B99A-4FED-81FA-F3FBEC8ED4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943" y="1137849"/>
            <a:ext cx="3935752" cy="584224"/>
          </a:xfrm>
        </p:spPr>
        <p:txBody>
          <a:bodyPr>
            <a:normAutofit/>
          </a:bodyPr>
          <a:lstStyle>
            <a:lvl1pPr marL="0" indent="-180000">
              <a:lnSpc>
                <a:spcPct val="100000"/>
              </a:lnSpc>
              <a:buFont typeface="Arial" pitchFamily="34" charset="0"/>
              <a:buNone/>
              <a:defRPr sz="1400" b="1">
                <a:solidFill>
                  <a:srgbClr val="9E9C9D"/>
                </a:solidFill>
                <a:latin typeface="Arial Rounded MT Bold" panose="020F0704030504030204" pitchFamily="34" charset="0"/>
                <a:cs typeface="Arial" pitchFamily="34" charset="0"/>
              </a:defRPr>
            </a:lvl1pPr>
            <a:lvl2pPr marL="0">
              <a:spcBef>
                <a:spcPts val="200"/>
              </a:spcBef>
              <a:buFont typeface="Arial" pitchFamily="34" charset="0"/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0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0CD1396-E55D-45CC-91C1-2BC4431EBDB2}"/>
              </a:ext>
            </a:extLst>
          </p:cNvPr>
          <p:cNvSpPr txBox="1"/>
          <p:nvPr userDrawn="1"/>
        </p:nvSpPr>
        <p:spPr>
          <a:xfrm>
            <a:off x="10718769" y="2352961"/>
            <a:ext cx="31542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Januari</a:t>
            </a:r>
            <a:r>
              <a:rPr lang="fr-BE" sz="11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2026</a:t>
            </a:r>
          </a:p>
        </p:txBody>
      </p:sp>
      <p:pic>
        <p:nvPicPr>
          <p:cNvPr id="2" name="Image 1" descr="Une image contenant texte, Police, logo&#10;&#10;Description générée automatiquement">
            <a:extLst>
              <a:ext uri="{FF2B5EF4-FFF2-40B4-BE49-F238E27FC236}">
                <a16:creationId xmlns:a16="http://schemas.microsoft.com/office/drawing/2014/main" id="{FB17B7FF-A311-A693-4199-B606EB723B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53" y="2245887"/>
            <a:ext cx="1622027" cy="398555"/>
          </a:xfrm>
          <a:prstGeom prst="rect">
            <a:avLst/>
          </a:prstGeom>
        </p:spPr>
      </p:pic>
      <p:pic>
        <p:nvPicPr>
          <p:cNvPr id="4" name="Image 3" descr="Une image contenant texte, Police, logo&#10;&#10;Description générée automatiquement">
            <a:extLst>
              <a:ext uri="{FF2B5EF4-FFF2-40B4-BE49-F238E27FC236}">
                <a16:creationId xmlns:a16="http://schemas.microsoft.com/office/drawing/2014/main" id="{179278F8-BBD5-A1CB-7AA5-FE4BA720188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513" y="2250446"/>
            <a:ext cx="1684591" cy="398555"/>
          </a:xfrm>
          <a:prstGeom prst="rect">
            <a:avLst/>
          </a:prstGeom>
        </p:spPr>
      </p:pic>
      <p:pic>
        <p:nvPicPr>
          <p:cNvPr id="9" name="Image 8" descr="Une image contenant dessin&#10;&#10;Description générée automatiquement">
            <a:extLst>
              <a:ext uri="{FF2B5EF4-FFF2-40B4-BE49-F238E27FC236}">
                <a16:creationId xmlns:a16="http://schemas.microsoft.com/office/drawing/2014/main" id="{0AE61116-0277-8899-5562-2975AB78C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701853"/>
            <a:ext cx="2071488" cy="2274287"/>
          </a:xfrm>
          <a:prstGeom prst="rect">
            <a:avLst/>
          </a:prstGeom>
        </p:spPr>
      </p:pic>
      <p:pic>
        <p:nvPicPr>
          <p:cNvPr id="10" name="Image 9" descr="Une image contenant dessin&#10;&#10;Description générée automatiquement">
            <a:extLst>
              <a:ext uri="{FF2B5EF4-FFF2-40B4-BE49-F238E27FC236}">
                <a16:creationId xmlns:a16="http://schemas.microsoft.com/office/drawing/2014/main" id="{122A5FC1-CE00-2D69-D9D3-70F38FE4BB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9135" y="5497964"/>
            <a:ext cx="1805836" cy="1360036"/>
          </a:xfrm>
          <a:prstGeom prst="rect">
            <a:avLst/>
          </a:prstGeom>
        </p:spPr>
      </p:pic>
      <p:pic>
        <p:nvPicPr>
          <p:cNvPr id="13" name="Image 12" descr="rond bleu.png">
            <a:extLst>
              <a:ext uri="{FF2B5EF4-FFF2-40B4-BE49-F238E27FC236}">
                <a16:creationId xmlns:a16="http://schemas.microsoft.com/office/drawing/2014/main" id="{60A21811-B950-85F7-4811-211E4DA7B38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10210494" y="3094238"/>
            <a:ext cx="2387161" cy="15932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1041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+SS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5">
            <a:extLst>
              <a:ext uri="{FF2B5EF4-FFF2-40B4-BE49-F238E27FC236}">
                <a16:creationId xmlns:a16="http://schemas.microsoft.com/office/drawing/2014/main" id="{9FC36AB3-8DF3-12A1-84A2-AD2CCAA56F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1"/>
          <a:stretch/>
        </p:blipFill>
        <p:spPr>
          <a:xfrm>
            <a:off x="-8712" y="2697294"/>
            <a:ext cx="12200712" cy="4277859"/>
          </a:xfrm>
          <a:prstGeom prst="rect">
            <a:avLst/>
          </a:prstGeom>
        </p:spPr>
      </p:pic>
      <p:sp>
        <p:nvSpPr>
          <p:cNvPr id="6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214943" y="201789"/>
            <a:ext cx="7204760" cy="1506593"/>
          </a:xfrm>
        </p:spPr>
        <p:txBody>
          <a:bodyPr>
            <a:normAutofit/>
          </a:bodyPr>
          <a:lstStyle>
            <a:lvl1pPr marL="0" indent="-180000">
              <a:lnSpc>
                <a:spcPct val="100000"/>
              </a:lnSpc>
              <a:buFont typeface="Arial" pitchFamily="34" charset="0"/>
              <a:buNone/>
              <a:defRPr sz="2400" b="1">
                <a:solidFill>
                  <a:srgbClr val="92BE1D"/>
                </a:solidFill>
                <a:latin typeface="Arial Rounded MT Bold" panose="020F0704030504030204" pitchFamily="34" charset="0"/>
                <a:cs typeface="Arial" pitchFamily="34" charset="0"/>
              </a:defRPr>
            </a:lvl1pPr>
            <a:lvl2pPr marL="0">
              <a:spcBef>
                <a:spcPts val="200"/>
              </a:spcBef>
              <a:buFont typeface="Arial" pitchFamily="34" charset="0"/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0"/>
            <a:endParaRPr lang="fr-FR" dirty="0"/>
          </a:p>
        </p:txBody>
      </p:sp>
      <p:sp>
        <p:nvSpPr>
          <p:cNvPr id="14" name="Espace réservé du numéro de diapositive 5"/>
          <p:cNvSpPr txBox="1">
            <a:spLocks/>
          </p:cNvSpPr>
          <p:nvPr userDrawn="1"/>
        </p:nvSpPr>
        <p:spPr>
          <a:xfrm>
            <a:off x="11088555" y="6393060"/>
            <a:ext cx="960107" cy="3822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F8EE3-3B50-4017-B2E3-81E7FAC0BB79}" type="slidenum">
              <a:rPr kumimoji="0" lang="fr-B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r>
              <a:rPr kumimoji="0" lang="fr-BE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fr-BE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18B5C0DB-B99A-4FED-81FA-F3FBEC8ED4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943" y="1137849"/>
            <a:ext cx="3935752" cy="584224"/>
          </a:xfrm>
        </p:spPr>
        <p:txBody>
          <a:bodyPr>
            <a:normAutofit/>
          </a:bodyPr>
          <a:lstStyle>
            <a:lvl1pPr marL="0" indent="-180000">
              <a:lnSpc>
                <a:spcPct val="100000"/>
              </a:lnSpc>
              <a:buFont typeface="Arial" pitchFamily="34" charset="0"/>
              <a:buNone/>
              <a:defRPr sz="1400" b="1">
                <a:solidFill>
                  <a:srgbClr val="9E9C9D"/>
                </a:solidFill>
                <a:latin typeface="Arial Rounded MT Bold" panose="020F0704030504030204" pitchFamily="34" charset="0"/>
                <a:cs typeface="Arial" pitchFamily="34" charset="0"/>
              </a:defRPr>
            </a:lvl1pPr>
            <a:lvl2pPr marL="0">
              <a:spcBef>
                <a:spcPts val="200"/>
              </a:spcBef>
              <a:buFont typeface="Arial" pitchFamily="34" charset="0"/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0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0CD1396-E55D-45CC-91C1-2BC4431EBDB2}"/>
              </a:ext>
            </a:extLst>
          </p:cNvPr>
          <p:cNvSpPr txBox="1"/>
          <p:nvPr userDrawn="1"/>
        </p:nvSpPr>
        <p:spPr>
          <a:xfrm>
            <a:off x="5789595" y="1411567"/>
            <a:ext cx="288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AA1227C-7EE8-4893-8629-5B6EAF97B673}" type="datetime4">
              <a:rPr lang="fr-BE" sz="110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pPr/>
              <a:t>26 mai 2026</a:t>
            </a:fld>
            <a:endParaRPr lang="fr-BE" sz="11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Image 1" descr="Une image contenant texte, Police, logo&#10;&#10;Description générée automatiquement">
            <a:extLst>
              <a:ext uri="{FF2B5EF4-FFF2-40B4-BE49-F238E27FC236}">
                <a16:creationId xmlns:a16="http://schemas.microsoft.com/office/drawing/2014/main" id="{FB17B7FF-A311-A693-4199-B606EB723B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33" y="2245887"/>
            <a:ext cx="1622027" cy="398555"/>
          </a:xfrm>
          <a:prstGeom prst="rect">
            <a:avLst/>
          </a:prstGeom>
        </p:spPr>
      </p:pic>
      <p:pic>
        <p:nvPicPr>
          <p:cNvPr id="4" name="Image 3" descr="Une image contenant texte, Police, logo&#10;&#10;Description générée automatiquement">
            <a:extLst>
              <a:ext uri="{FF2B5EF4-FFF2-40B4-BE49-F238E27FC236}">
                <a16:creationId xmlns:a16="http://schemas.microsoft.com/office/drawing/2014/main" id="{179278F8-BBD5-A1CB-7AA5-FE4BA720188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027" y="2250446"/>
            <a:ext cx="1684591" cy="398555"/>
          </a:xfrm>
          <a:prstGeom prst="rect">
            <a:avLst/>
          </a:prstGeom>
        </p:spPr>
      </p:pic>
      <p:pic>
        <p:nvPicPr>
          <p:cNvPr id="9" name="Image 8" descr="Une image contenant dessin&#10;&#10;Description générée automatiquement">
            <a:extLst>
              <a:ext uri="{FF2B5EF4-FFF2-40B4-BE49-F238E27FC236}">
                <a16:creationId xmlns:a16="http://schemas.microsoft.com/office/drawing/2014/main" id="{0AE61116-0277-8899-5562-2975AB78C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53" y="2701853"/>
            <a:ext cx="2049135" cy="2274287"/>
          </a:xfrm>
          <a:prstGeom prst="rect">
            <a:avLst/>
          </a:prstGeom>
        </p:spPr>
      </p:pic>
      <p:pic>
        <p:nvPicPr>
          <p:cNvPr id="10" name="Image 9" descr="Une image contenant dessin&#10;&#10;Description générée automatiquement">
            <a:extLst>
              <a:ext uri="{FF2B5EF4-FFF2-40B4-BE49-F238E27FC236}">
                <a16:creationId xmlns:a16="http://schemas.microsoft.com/office/drawing/2014/main" id="{122A5FC1-CE00-2D69-D9D3-70F38FE4BB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9135" y="5497964"/>
            <a:ext cx="1805836" cy="1360036"/>
          </a:xfrm>
          <a:prstGeom prst="rect">
            <a:avLst/>
          </a:prstGeom>
        </p:spPr>
      </p:pic>
      <p:pic>
        <p:nvPicPr>
          <p:cNvPr id="13" name="Image 12" descr="rond bleu.png">
            <a:extLst>
              <a:ext uri="{FF2B5EF4-FFF2-40B4-BE49-F238E27FC236}">
                <a16:creationId xmlns:a16="http://schemas.microsoft.com/office/drawing/2014/main" id="{60A21811-B950-85F7-4811-211E4DA7B38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10210494" y="3094238"/>
            <a:ext cx="2387161" cy="15932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5131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RE +SS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  3">
            <a:extLst>
              <a:ext uri="{FF2B5EF4-FFF2-40B4-BE49-F238E27FC236}">
                <a16:creationId xmlns:a16="http://schemas.microsoft.com/office/drawing/2014/main" id="{D711BD32-835A-E763-634A-65D5D3DE6C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133" y="2706412"/>
            <a:ext cx="12191980" cy="4151588"/>
          </a:xfrm>
          <a:prstGeom prst="rect">
            <a:avLst/>
          </a:prstGeom>
          <a:noFill/>
        </p:spPr>
      </p:pic>
      <p:sp>
        <p:nvSpPr>
          <p:cNvPr id="6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214943" y="201789"/>
            <a:ext cx="7204760" cy="1506593"/>
          </a:xfrm>
        </p:spPr>
        <p:txBody>
          <a:bodyPr>
            <a:normAutofit/>
          </a:bodyPr>
          <a:lstStyle>
            <a:lvl1pPr marL="0" indent="-180000">
              <a:lnSpc>
                <a:spcPct val="100000"/>
              </a:lnSpc>
              <a:buFont typeface="Arial" pitchFamily="34" charset="0"/>
              <a:buNone/>
              <a:defRPr sz="2400" b="1">
                <a:solidFill>
                  <a:srgbClr val="92BE1D"/>
                </a:solidFill>
                <a:latin typeface="Arial Rounded MT Bold" panose="020F0704030504030204" pitchFamily="34" charset="0"/>
                <a:cs typeface="Arial" pitchFamily="34" charset="0"/>
              </a:defRPr>
            </a:lvl1pPr>
            <a:lvl2pPr marL="0">
              <a:spcBef>
                <a:spcPts val="200"/>
              </a:spcBef>
              <a:buFont typeface="Arial" pitchFamily="34" charset="0"/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0"/>
            <a:endParaRPr lang="fr-FR" dirty="0"/>
          </a:p>
        </p:txBody>
      </p:sp>
      <p:sp>
        <p:nvSpPr>
          <p:cNvPr id="14" name="Espace réservé du numéro de diapositive 5"/>
          <p:cNvSpPr txBox="1">
            <a:spLocks/>
          </p:cNvSpPr>
          <p:nvPr userDrawn="1"/>
        </p:nvSpPr>
        <p:spPr>
          <a:xfrm>
            <a:off x="11088555" y="6393060"/>
            <a:ext cx="960107" cy="3822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F8EE3-3B50-4017-B2E3-81E7FAC0BB79}" type="slidenum">
              <a:rPr kumimoji="0" lang="fr-B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r>
              <a:rPr kumimoji="0" lang="fr-BE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fr-BE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18B5C0DB-B99A-4FED-81FA-F3FBEC8ED4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943" y="1137849"/>
            <a:ext cx="3935752" cy="584224"/>
          </a:xfrm>
        </p:spPr>
        <p:txBody>
          <a:bodyPr>
            <a:normAutofit/>
          </a:bodyPr>
          <a:lstStyle>
            <a:lvl1pPr marL="0" indent="-180000">
              <a:lnSpc>
                <a:spcPct val="100000"/>
              </a:lnSpc>
              <a:buFont typeface="Arial" pitchFamily="34" charset="0"/>
              <a:buNone/>
              <a:defRPr sz="1400" b="1">
                <a:solidFill>
                  <a:srgbClr val="9E9C9D"/>
                </a:solidFill>
                <a:latin typeface="Arial Rounded MT Bold" panose="020F0704030504030204" pitchFamily="34" charset="0"/>
                <a:cs typeface="Arial" pitchFamily="34" charset="0"/>
              </a:defRPr>
            </a:lvl1pPr>
            <a:lvl2pPr marL="0">
              <a:spcBef>
                <a:spcPts val="200"/>
              </a:spcBef>
              <a:buFont typeface="Arial" pitchFamily="34" charset="0"/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0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0CD1396-E55D-45CC-91C1-2BC4431EBDB2}"/>
              </a:ext>
            </a:extLst>
          </p:cNvPr>
          <p:cNvSpPr txBox="1"/>
          <p:nvPr userDrawn="1"/>
        </p:nvSpPr>
        <p:spPr>
          <a:xfrm>
            <a:off x="5789595" y="1411567"/>
            <a:ext cx="288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AA1227C-7EE8-4893-8629-5B6EAF97B673}" type="datetime4">
              <a:rPr lang="fr-BE" sz="110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pPr/>
              <a:t>26 mai 2026</a:t>
            </a:fld>
            <a:endParaRPr lang="fr-BE" sz="11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Image 1" descr="Une image contenant texte, Police, logo&#10;&#10;Description générée automatiquement">
            <a:extLst>
              <a:ext uri="{FF2B5EF4-FFF2-40B4-BE49-F238E27FC236}">
                <a16:creationId xmlns:a16="http://schemas.microsoft.com/office/drawing/2014/main" id="{FB17B7FF-A311-A693-4199-B606EB723B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9" y="2245887"/>
            <a:ext cx="1622027" cy="398555"/>
          </a:xfrm>
          <a:prstGeom prst="rect">
            <a:avLst/>
          </a:prstGeom>
        </p:spPr>
      </p:pic>
      <p:pic>
        <p:nvPicPr>
          <p:cNvPr id="4" name="Image 3" descr="Une image contenant texte, Police, logo&#10;&#10;Description générée automatiquement">
            <a:extLst>
              <a:ext uri="{FF2B5EF4-FFF2-40B4-BE49-F238E27FC236}">
                <a16:creationId xmlns:a16="http://schemas.microsoft.com/office/drawing/2014/main" id="{179278F8-BBD5-A1CB-7AA5-FE4BA720188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027" y="2250446"/>
            <a:ext cx="1684591" cy="398555"/>
          </a:xfrm>
          <a:prstGeom prst="rect">
            <a:avLst/>
          </a:prstGeom>
        </p:spPr>
      </p:pic>
      <p:pic>
        <p:nvPicPr>
          <p:cNvPr id="9" name="Image 8" descr="Une image contenant dessin&#10;&#10;Description générée automatiquement">
            <a:extLst>
              <a:ext uri="{FF2B5EF4-FFF2-40B4-BE49-F238E27FC236}">
                <a16:creationId xmlns:a16="http://schemas.microsoft.com/office/drawing/2014/main" id="{0AE61116-0277-8899-5562-2975AB78C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53" y="2701853"/>
            <a:ext cx="2049135" cy="2274287"/>
          </a:xfrm>
          <a:prstGeom prst="rect">
            <a:avLst/>
          </a:prstGeom>
        </p:spPr>
      </p:pic>
      <p:pic>
        <p:nvPicPr>
          <p:cNvPr id="10" name="Image 9" descr="Une image contenant dessin&#10;&#10;Description générée automatiquement">
            <a:extLst>
              <a:ext uri="{FF2B5EF4-FFF2-40B4-BE49-F238E27FC236}">
                <a16:creationId xmlns:a16="http://schemas.microsoft.com/office/drawing/2014/main" id="{122A5FC1-CE00-2D69-D9D3-70F38FE4BB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9135" y="5497964"/>
            <a:ext cx="1805836" cy="1360036"/>
          </a:xfrm>
          <a:prstGeom prst="rect">
            <a:avLst/>
          </a:prstGeom>
        </p:spPr>
      </p:pic>
      <p:pic>
        <p:nvPicPr>
          <p:cNvPr id="13" name="Image 12" descr="rond bleu.png">
            <a:extLst>
              <a:ext uri="{FF2B5EF4-FFF2-40B4-BE49-F238E27FC236}">
                <a16:creationId xmlns:a16="http://schemas.microsoft.com/office/drawing/2014/main" id="{60A21811-B950-85F7-4811-211E4DA7B38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10210494" y="3094238"/>
            <a:ext cx="2387161" cy="15932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5698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RBC-13-12968-cover--3.4--V1.jpg">
            <a:extLst>
              <a:ext uri="{FF2B5EF4-FFF2-40B4-BE49-F238E27FC236}">
                <a16:creationId xmlns:a16="http://schemas.microsoft.com/office/drawing/2014/main" id="{A7DD1DE6-B3EB-BCB3-DDFE-CD762C673C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36512" y="0"/>
            <a:ext cx="9135871" cy="6857994"/>
          </a:xfrm>
          <a:prstGeom prst="rect">
            <a:avLst/>
          </a:prstGeom>
        </p:spPr>
      </p:pic>
      <p:pic>
        <p:nvPicPr>
          <p:cNvPr id="4" name="Image 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B8FFE88C-A994-EB93-C3BC-E4EC1309D5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657" y="0"/>
            <a:ext cx="948516" cy="1052736"/>
          </a:xfrm>
          <a:prstGeom prst="rect">
            <a:avLst/>
          </a:prstGeom>
        </p:spPr>
      </p:pic>
      <p:pic>
        <p:nvPicPr>
          <p:cNvPr id="6" name="Image 5" descr="Une image contenant dessin&#10;&#10;Description générée automatiquement">
            <a:extLst>
              <a:ext uri="{FF2B5EF4-FFF2-40B4-BE49-F238E27FC236}">
                <a16:creationId xmlns:a16="http://schemas.microsoft.com/office/drawing/2014/main" id="{B53FCB6C-DBAC-D5A3-DECC-DAF80EAA08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687"/>
          <a:stretch/>
        </p:blipFill>
        <p:spPr>
          <a:xfrm>
            <a:off x="10952570" y="6300720"/>
            <a:ext cx="821229" cy="557274"/>
          </a:xfrm>
          <a:prstGeom prst="rect">
            <a:avLst/>
          </a:prstGeom>
        </p:spPr>
      </p:pic>
      <p:pic>
        <p:nvPicPr>
          <p:cNvPr id="8" name="Image 7" descr="Une image contenant périphérique&#10;&#10;Description générée automatiquement">
            <a:extLst>
              <a:ext uri="{FF2B5EF4-FFF2-40B4-BE49-F238E27FC236}">
                <a16:creationId xmlns:a16="http://schemas.microsoft.com/office/drawing/2014/main" id="{069ADE58-33FB-B225-0ACD-EDBA9BF175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77" y="5433211"/>
            <a:ext cx="858074" cy="1219881"/>
          </a:xfrm>
          <a:prstGeom prst="rect">
            <a:avLst/>
          </a:prstGeom>
        </p:spPr>
      </p:pic>
      <p:pic>
        <p:nvPicPr>
          <p:cNvPr id="9" name="Image 8" descr="Une image contenant texte, Police&#10;&#10;Description générée automatiquement">
            <a:extLst>
              <a:ext uri="{FF2B5EF4-FFF2-40B4-BE49-F238E27FC236}">
                <a16:creationId xmlns:a16="http://schemas.microsoft.com/office/drawing/2014/main" id="{A4F94E78-325E-9C41-E570-BD496870FD8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699" y="6114574"/>
            <a:ext cx="1572838" cy="545193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title" hasCustomPrompt="1"/>
          </p:nvPr>
        </p:nvSpPr>
        <p:spPr>
          <a:xfrm>
            <a:off x="1264006" y="274638"/>
            <a:ext cx="10496623" cy="778098"/>
          </a:xfrm>
        </p:spPr>
        <p:txBody>
          <a:bodyPr anchor="ctr">
            <a:normAutofit/>
          </a:bodyPr>
          <a:lstStyle>
            <a:lvl1pPr algn="l">
              <a:defRPr sz="2400" b="1">
                <a:solidFill>
                  <a:srgbClr val="92BE1D"/>
                </a:solidFill>
                <a:latin typeface="Arial Rounded MT Bold" panose="020F0704030504030204" pitchFamily="34" charset="0"/>
                <a:cs typeface="Arial" pitchFamily="34" charset="0"/>
              </a:defRPr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18" name="Espace réservé du texte 11">
            <a:extLst>
              <a:ext uri="{FF2B5EF4-FFF2-40B4-BE49-F238E27FC236}">
                <a16:creationId xmlns:a16="http://schemas.microsoft.com/office/drawing/2014/main" id="{1F22BB5F-8E30-46B5-9426-57E5F09D52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2002" y="1327374"/>
            <a:ext cx="11128625" cy="4670249"/>
          </a:xfrm>
        </p:spPr>
        <p:txBody>
          <a:bodyPr/>
          <a:lstStyle>
            <a:lvl1pPr marL="265068" indent="-265068">
              <a:buFontTx/>
              <a:buBlip>
                <a:blip r:embed="rId7"/>
              </a:buBlip>
              <a:defRPr sz="2000">
                <a:latin typeface="Arial Rounded MT Bold" pitchFamily="34" charset="0"/>
              </a:defRPr>
            </a:lvl1pPr>
            <a:lvl2pPr marL="447599" indent="-265068">
              <a:buFontTx/>
              <a:buBlip>
                <a:blip r:embed="rId8"/>
              </a:buBlip>
              <a:defRPr sz="1500">
                <a:latin typeface="Arial" pitchFamily="34" charset="0"/>
                <a:cs typeface="Arial" pitchFamily="34" charset="0"/>
              </a:defRPr>
            </a:lvl2pPr>
            <a:lvl3pPr marL="539658" indent="-92059">
              <a:defRPr sz="1100">
                <a:latin typeface="Arial" pitchFamily="34" charset="0"/>
                <a:cs typeface="Arial" pitchFamily="34" charset="0"/>
              </a:defRPr>
            </a:lvl3pPr>
            <a:lvl4pPr marL="712664" indent="-173009">
              <a:buFontTx/>
              <a:buBlip>
                <a:blip r:embed="rId9"/>
              </a:buBlip>
              <a:defRPr sz="1000">
                <a:solidFill>
                  <a:srgbClr val="9E9B9B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fr-FR" dirty="0"/>
              <a:t>Cliquez pour modifier les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20" name="Espace réservé du numéro de diapositive 5">
            <a:extLst>
              <a:ext uri="{FF2B5EF4-FFF2-40B4-BE49-F238E27FC236}">
                <a16:creationId xmlns:a16="http://schemas.microsoft.com/office/drawing/2014/main" id="{CC933039-CF4D-419E-B15B-2F721D28F881}"/>
              </a:ext>
            </a:extLst>
          </p:cNvPr>
          <p:cNvSpPr txBox="1">
            <a:spLocks/>
          </p:cNvSpPr>
          <p:nvPr userDrawn="1"/>
        </p:nvSpPr>
        <p:spPr>
          <a:xfrm>
            <a:off x="11184565" y="6503168"/>
            <a:ext cx="960107" cy="3822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F8EE3-3B50-4017-B2E3-81E7FAC0BB79}" type="slidenum">
              <a:rPr kumimoji="0" lang="fr-B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r>
              <a:rPr kumimoji="0" lang="fr-BE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fr-BE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44E3437-68D0-49FF-AE0F-961BBE204826}"/>
              </a:ext>
            </a:extLst>
          </p:cNvPr>
          <p:cNvSpPr txBox="1"/>
          <p:nvPr userDrawn="1"/>
        </p:nvSpPr>
        <p:spPr>
          <a:xfrm>
            <a:off x="9196091" y="6610080"/>
            <a:ext cx="288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Janvier 2026</a:t>
            </a:r>
          </a:p>
        </p:txBody>
      </p:sp>
    </p:spTree>
    <p:extLst>
      <p:ext uri="{BB962C8B-B14F-4D97-AF65-F5344CB8AC3E}">
        <p14:creationId xmlns:p14="http://schemas.microsoft.com/office/powerpoint/2010/main" val="209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RBC-13-12968-cover--3.4--V1.jpg">
            <a:extLst>
              <a:ext uri="{FF2B5EF4-FFF2-40B4-BE49-F238E27FC236}">
                <a16:creationId xmlns:a16="http://schemas.microsoft.com/office/drawing/2014/main" id="{727EA2E8-5A38-ABDA-2479-06F371D29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36512" y="0"/>
            <a:ext cx="9135871" cy="6857994"/>
          </a:xfrm>
          <a:prstGeom prst="rect">
            <a:avLst/>
          </a:prstGeom>
        </p:spPr>
      </p:pic>
      <p:pic>
        <p:nvPicPr>
          <p:cNvPr id="5" name="Image 4" descr="Une image contenant dessin&#10;&#10;Description générée automatiquement">
            <a:extLst>
              <a:ext uri="{FF2B5EF4-FFF2-40B4-BE49-F238E27FC236}">
                <a16:creationId xmlns:a16="http://schemas.microsoft.com/office/drawing/2014/main" id="{20A99A3E-80D9-16CF-9913-2748888DB0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657" y="0"/>
            <a:ext cx="948516" cy="1052736"/>
          </a:xfrm>
          <a:prstGeom prst="rect">
            <a:avLst/>
          </a:prstGeom>
        </p:spPr>
      </p:pic>
      <p:pic>
        <p:nvPicPr>
          <p:cNvPr id="6" name="Image 5" descr="Une image contenant dessin&#10;&#10;Description générée automatiquement">
            <a:extLst>
              <a:ext uri="{FF2B5EF4-FFF2-40B4-BE49-F238E27FC236}">
                <a16:creationId xmlns:a16="http://schemas.microsoft.com/office/drawing/2014/main" id="{81D8E397-302F-08F0-33B1-51A17DE445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687"/>
          <a:stretch/>
        </p:blipFill>
        <p:spPr>
          <a:xfrm>
            <a:off x="10952570" y="6300720"/>
            <a:ext cx="821229" cy="557274"/>
          </a:xfrm>
          <a:prstGeom prst="rect">
            <a:avLst/>
          </a:prstGeom>
        </p:spPr>
      </p:pic>
      <p:pic>
        <p:nvPicPr>
          <p:cNvPr id="7" name="Image 6" descr="Une image contenant périphérique&#10;&#10;Description générée automatiquement">
            <a:extLst>
              <a:ext uri="{FF2B5EF4-FFF2-40B4-BE49-F238E27FC236}">
                <a16:creationId xmlns:a16="http://schemas.microsoft.com/office/drawing/2014/main" id="{038A7719-6DD0-749A-A286-BF345BBEF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77" y="5433211"/>
            <a:ext cx="858074" cy="1219881"/>
          </a:xfrm>
          <a:prstGeom prst="rect">
            <a:avLst/>
          </a:prstGeom>
        </p:spPr>
      </p:pic>
      <p:pic>
        <p:nvPicPr>
          <p:cNvPr id="8" name="Image 7" descr="Une image contenant texte, Police&#10;&#10;Description générée automatiquement">
            <a:extLst>
              <a:ext uri="{FF2B5EF4-FFF2-40B4-BE49-F238E27FC236}">
                <a16:creationId xmlns:a16="http://schemas.microsoft.com/office/drawing/2014/main" id="{04FDE2D2-E130-8D7E-A6FE-C7941EB373E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699" y="6114574"/>
            <a:ext cx="1572838" cy="545193"/>
          </a:xfrm>
          <a:prstGeom prst="rect">
            <a:avLst/>
          </a:prstGeom>
        </p:spPr>
      </p:pic>
      <p:sp>
        <p:nvSpPr>
          <p:cNvPr id="9" name="Espace réservé du texte 17">
            <a:extLst>
              <a:ext uri="{FF2B5EF4-FFF2-40B4-BE49-F238E27FC236}">
                <a16:creationId xmlns:a16="http://schemas.microsoft.com/office/drawing/2014/main" id="{1887560B-877A-4023-69E5-2CB27C99FD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80642" y="6387170"/>
            <a:ext cx="3948631" cy="442714"/>
          </a:xfrm>
        </p:spPr>
        <p:txBody>
          <a:bodyPr anchor="b">
            <a:noAutofit/>
          </a:bodyPr>
          <a:lstStyle>
            <a:lvl1pPr algn="ctr">
              <a:buNone/>
              <a:defRPr sz="1000">
                <a:solidFill>
                  <a:srgbClr val="76B500"/>
                </a:solidFill>
                <a:latin typeface="Arial Rounded MT Bold" panose="020F0704030504030204" pitchFamily="34" charset="0"/>
                <a:cs typeface="Arial" pitchFamily="34" charset="0"/>
              </a:defRPr>
            </a:lvl1pPr>
          </a:lstStyle>
          <a:p>
            <a:pPr lvl="0"/>
            <a:r>
              <a:rPr lang="fr-FR" dirty="0"/>
              <a:t>FORUM DE LA MOBILITE BRUXELLOISE</a:t>
            </a:r>
            <a:endParaRPr lang="fr-BE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503297B-D07C-1573-D455-9F6C0B732787}"/>
              </a:ext>
            </a:extLst>
          </p:cNvPr>
          <p:cNvSpPr txBox="1"/>
          <p:nvPr userDrawn="1"/>
        </p:nvSpPr>
        <p:spPr>
          <a:xfrm>
            <a:off x="9196091" y="6610080"/>
            <a:ext cx="288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24 juin 2025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1A6F83B-AA51-4C89-9002-B8B8242E2C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4006" y="274638"/>
            <a:ext cx="10496623" cy="778098"/>
          </a:xfrm>
        </p:spPr>
        <p:txBody>
          <a:bodyPr anchor="ctr">
            <a:normAutofit/>
          </a:bodyPr>
          <a:lstStyle>
            <a:lvl1pPr algn="l">
              <a:defRPr sz="2400" b="1">
                <a:solidFill>
                  <a:srgbClr val="92BE1D"/>
                </a:solidFill>
                <a:latin typeface="Arial Rounded MT Bold" panose="020F0704030504030204" pitchFamily="34" charset="0"/>
                <a:cs typeface="Arial" pitchFamily="34" charset="0"/>
              </a:defRPr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24" name="Espace réservé du numéro de diapositive 5">
            <a:extLst>
              <a:ext uri="{FF2B5EF4-FFF2-40B4-BE49-F238E27FC236}">
                <a16:creationId xmlns:a16="http://schemas.microsoft.com/office/drawing/2014/main" id="{3B162D32-69F5-4BD8-945B-B530689CED3C}"/>
              </a:ext>
            </a:extLst>
          </p:cNvPr>
          <p:cNvSpPr txBox="1">
            <a:spLocks/>
          </p:cNvSpPr>
          <p:nvPr userDrawn="1"/>
        </p:nvSpPr>
        <p:spPr>
          <a:xfrm>
            <a:off x="11184565" y="6503168"/>
            <a:ext cx="960107" cy="3822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F8EE3-3B50-4017-B2E3-81E7FAC0BB79}" type="slidenum">
              <a:rPr kumimoji="0" lang="fr-B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r>
              <a:rPr kumimoji="0" lang="fr-BE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fr-BE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5" name="Espace réservé du texte 11">
            <a:extLst>
              <a:ext uri="{FF2B5EF4-FFF2-40B4-BE49-F238E27FC236}">
                <a16:creationId xmlns:a16="http://schemas.microsoft.com/office/drawing/2014/main" id="{CDC01BA7-57CE-4425-998E-78D54BD8131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1958" y="1162844"/>
            <a:ext cx="5976929" cy="5055355"/>
          </a:xfrm>
        </p:spPr>
        <p:txBody>
          <a:bodyPr/>
          <a:lstStyle>
            <a:lvl1pPr marL="265068" indent="-265068">
              <a:buFontTx/>
              <a:buBlip>
                <a:blip r:embed="rId7"/>
              </a:buBlip>
              <a:defRPr sz="2000">
                <a:latin typeface="Arial Rounded MT Bold" pitchFamily="34" charset="0"/>
              </a:defRPr>
            </a:lvl1pPr>
            <a:lvl2pPr marL="447599" indent="-265068">
              <a:buFontTx/>
              <a:buBlip>
                <a:blip r:embed="rId8"/>
              </a:buBlip>
              <a:defRPr sz="1500">
                <a:latin typeface="Arial" pitchFamily="34" charset="0"/>
                <a:cs typeface="Arial" pitchFamily="34" charset="0"/>
              </a:defRPr>
            </a:lvl2pPr>
            <a:lvl3pPr marL="539658" indent="-92059">
              <a:defRPr sz="1100">
                <a:latin typeface="Arial" pitchFamily="34" charset="0"/>
                <a:cs typeface="Arial" pitchFamily="34" charset="0"/>
              </a:defRPr>
            </a:lvl3pPr>
            <a:lvl4pPr marL="712664" indent="-173009">
              <a:buFont typeface="Arial" pitchFamily="34" charset="0"/>
              <a:buChar char="→"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fr-FR"/>
              <a:t>Cliquez pour modifier les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26" name="Espace réservé pour une image  9">
            <a:extLst>
              <a:ext uri="{FF2B5EF4-FFF2-40B4-BE49-F238E27FC236}">
                <a16:creationId xmlns:a16="http://schemas.microsoft.com/office/drawing/2014/main" id="{8718DB36-DF02-4CD1-97D3-62448D24629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264005" y="1162844"/>
            <a:ext cx="4280455" cy="4136893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792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SS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1152059" y="2924945"/>
            <a:ext cx="8096877" cy="1506593"/>
          </a:xfrm>
        </p:spPr>
        <p:txBody>
          <a:bodyPr/>
          <a:lstStyle>
            <a:lvl1pPr marL="0" indent="-180000">
              <a:lnSpc>
                <a:spcPct val="100000"/>
              </a:lnSpc>
              <a:buFont typeface="Arial" pitchFamily="34" charset="0"/>
              <a:buNone/>
              <a:defRPr sz="2800" b="1">
                <a:solidFill>
                  <a:srgbClr val="92BE1D"/>
                </a:solidFill>
                <a:latin typeface="Arial Rounded MT Bold" panose="020F0704030504030204" pitchFamily="34" charset="0"/>
                <a:cs typeface="Arial" pitchFamily="34" charset="0"/>
              </a:defRPr>
            </a:lvl1pPr>
            <a:lvl2pPr marL="0">
              <a:spcBef>
                <a:spcPts val="200"/>
              </a:spcBef>
              <a:buFont typeface="Arial" pitchFamily="34" charset="0"/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0"/>
            <a:endParaRPr lang="fr-FR"/>
          </a:p>
        </p:txBody>
      </p:sp>
      <p:sp>
        <p:nvSpPr>
          <p:cNvPr id="14" name="Espace réservé du numéro de diapositive 5"/>
          <p:cNvSpPr txBox="1">
            <a:spLocks/>
          </p:cNvSpPr>
          <p:nvPr userDrawn="1"/>
        </p:nvSpPr>
        <p:spPr>
          <a:xfrm>
            <a:off x="11088555" y="6393060"/>
            <a:ext cx="960107" cy="3822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F8EE3-3B50-4017-B2E3-81E7FAC0BB79}" type="slidenum">
              <a:rPr kumimoji="0" lang="fr-B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r>
              <a:rPr kumimoji="0" lang="fr-BE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fr-BE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18B5C0DB-B99A-4FED-81FA-F3FBEC8ED4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28600" y="4572968"/>
            <a:ext cx="3935752" cy="584224"/>
          </a:xfrm>
        </p:spPr>
        <p:txBody>
          <a:bodyPr>
            <a:normAutofit/>
          </a:bodyPr>
          <a:lstStyle>
            <a:lvl1pPr marL="0" indent="-180000">
              <a:lnSpc>
                <a:spcPct val="100000"/>
              </a:lnSpc>
              <a:buFont typeface="Arial" pitchFamily="34" charset="0"/>
              <a:buNone/>
              <a:defRPr sz="1400" b="1">
                <a:solidFill>
                  <a:srgbClr val="9E9C9D"/>
                </a:solidFill>
                <a:latin typeface="Arial Rounded MT Bold" panose="020F0704030504030204" pitchFamily="34" charset="0"/>
                <a:cs typeface="Arial" pitchFamily="34" charset="0"/>
              </a:defRPr>
            </a:lvl1pPr>
            <a:lvl2pPr marL="0">
              <a:spcBef>
                <a:spcPts val="200"/>
              </a:spcBef>
              <a:buFont typeface="Arial" pitchFamily="34" charset="0"/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0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0CD1396-E55D-45CC-91C1-2BC4431EBDB2}"/>
              </a:ext>
            </a:extLst>
          </p:cNvPr>
          <p:cNvSpPr txBox="1"/>
          <p:nvPr userDrawn="1"/>
        </p:nvSpPr>
        <p:spPr>
          <a:xfrm>
            <a:off x="8112224" y="5236863"/>
            <a:ext cx="288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AA1227C-7EE8-4893-8629-5B6EAF97B673}" type="datetime4">
              <a:rPr lang="fr-BE" sz="110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pPr/>
              <a:t>26 mai 2026</a:t>
            </a:fld>
            <a:endParaRPr lang="fr-BE" sz="11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Image 1" descr="Une image contenant dessin&#10;&#10;Description générée automatiquement">
            <a:extLst>
              <a:ext uri="{FF2B5EF4-FFF2-40B4-BE49-F238E27FC236}">
                <a16:creationId xmlns:a16="http://schemas.microsoft.com/office/drawing/2014/main" id="{DE6F9F91-7E71-8AE0-E94D-6E1B0F9EBC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49135" cy="2274287"/>
          </a:xfrm>
          <a:prstGeom prst="rect">
            <a:avLst/>
          </a:prstGeom>
        </p:spPr>
      </p:pic>
      <p:pic>
        <p:nvPicPr>
          <p:cNvPr id="4" name="Image 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35C6FDC8-1D32-30DA-7360-37A17BE649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8191" y="5556440"/>
            <a:ext cx="1728192" cy="1301560"/>
          </a:xfrm>
          <a:prstGeom prst="rect">
            <a:avLst/>
          </a:prstGeom>
        </p:spPr>
      </p:pic>
      <p:pic>
        <p:nvPicPr>
          <p:cNvPr id="8" name="Image 7" descr="Une image contenant périphérique&#10;&#10;Description générée automatiquement">
            <a:extLst>
              <a:ext uri="{FF2B5EF4-FFF2-40B4-BE49-F238E27FC236}">
                <a16:creationId xmlns:a16="http://schemas.microsoft.com/office/drawing/2014/main" id="{CB21DBCC-A893-BC57-B3E6-61E4F48DA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2168" y="3540216"/>
            <a:ext cx="1979832" cy="2814627"/>
          </a:xfrm>
          <a:prstGeom prst="rect">
            <a:avLst/>
          </a:prstGeom>
        </p:spPr>
      </p:pic>
      <p:pic>
        <p:nvPicPr>
          <p:cNvPr id="10" name="Image 9" descr="Une image contenant texte, Police&#10;&#10;Description générée automatiquement">
            <a:extLst>
              <a:ext uri="{FF2B5EF4-FFF2-40B4-BE49-F238E27FC236}">
                <a16:creationId xmlns:a16="http://schemas.microsoft.com/office/drawing/2014/main" id="{A1E771FE-3A99-8607-DA12-E8557970085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25" y="5236863"/>
            <a:ext cx="4413849" cy="13208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fond munich.jp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45625"/>
          </a:xfrm>
          <a:prstGeom prst="rect">
            <a:avLst/>
          </a:prstGeom>
        </p:spPr>
      </p:pic>
      <p:sp>
        <p:nvSpPr>
          <p:cNvPr id="7" name="Espace réservé du texte 9"/>
          <p:cNvSpPr>
            <a:spLocks noGrp="1"/>
          </p:cNvSpPr>
          <p:nvPr>
            <p:ph type="body" sz="quarter" idx="10"/>
          </p:nvPr>
        </p:nvSpPr>
        <p:spPr>
          <a:xfrm>
            <a:off x="3" y="0"/>
            <a:ext cx="12191999" cy="685800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8641">
                <a:solidFill>
                  <a:schemeClr val="bg1"/>
                </a:solidFill>
                <a:latin typeface="Arial Rounded MT Bold" pitchFamily="34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" name="Espace réservé du texte 12"/>
          <p:cNvSpPr>
            <a:spLocks noGrp="1"/>
          </p:cNvSpPr>
          <p:nvPr>
            <p:ph type="body" sz="quarter" idx="16" hasCustomPrompt="1"/>
          </p:nvPr>
        </p:nvSpPr>
        <p:spPr>
          <a:xfrm>
            <a:off x="256377" y="6381098"/>
            <a:ext cx="3133087" cy="311078"/>
          </a:xfrm>
        </p:spPr>
        <p:txBody>
          <a:bodyPr>
            <a:normAutofit/>
          </a:bodyPr>
          <a:lstStyle>
            <a:lvl1pPr marL="0" indent="0">
              <a:buNone/>
              <a:defRPr sz="45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/>
              <a:t>Cliquez eau</a:t>
            </a:r>
          </a:p>
        </p:txBody>
      </p:sp>
      <p:sp>
        <p:nvSpPr>
          <p:cNvPr id="11" name="Espace réservé du texte 12"/>
          <p:cNvSpPr>
            <a:spLocks noGrp="1"/>
          </p:cNvSpPr>
          <p:nvPr>
            <p:ph type="body" sz="quarter" idx="17" hasCustomPrompt="1"/>
          </p:nvPr>
        </p:nvSpPr>
        <p:spPr>
          <a:xfrm>
            <a:off x="8177327" y="6378051"/>
            <a:ext cx="3133087" cy="311078"/>
          </a:xfrm>
        </p:spPr>
        <p:txBody>
          <a:bodyPr>
            <a:normAutofit/>
          </a:bodyPr>
          <a:lstStyle>
            <a:lvl1pPr marL="0" indent="0" algn="r">
              <a:buNone/>
              <a:defRPr sz="45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/>
              <a:t>Cliquez eau</a:t>
            </a:r>
          </a:p>
        </p:txBody>
      </p:sp>
      <p:sp>
        <p:nvSpPr>
          <p:cNvPr id="12" name="Espace réservé du numéro de diapositive 5"/>
          <p:cNvSpPr txBox="1">
            <a:spLocks/>
          </p:cNvSpPr>
          <p:nvPr userDrawn="1"/>
        </p:nvSpPr>
        <p:spPr>
          <a:xfrm>
            <a:off x="11350107" y="6271332"/>
            <a:ext cx="468855" cy="395908"/>
          </a:xfrm>
          <a:prstGeom prst="ellipse">
            <a:avLst/>
          </a:prstGeom>
          <a:ln>
            <a:solidFill>
              <a:srgbClr val="9E9B9B"/>
            </a:solidFill>
          </a:ln>
        </p:spPr>
        <p:txBody>
          <a:bodyPr vert="horz" lIns="81683" tIns="40841" rIns="81683" bIns="40841" rtlCol="0" anchor="ctr"/>
          <a:lstStyle/>
          <a:p>
            <a:pPr marL="0" marR="0" lvl="0" indent="0" algn="ctr" defTabSz="816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DBD99-919E-4ACA-93D6-11FBB3180161}" type="slidenum">
              <a:rPr kumimoji="0" lang="fr-FR" sz="451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pPr marL="0" marR="0" lvl="0" indent="0" algn="ctr" defTabSz="8168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451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76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6E5D8-0C96-4723-8AB9-AAB0724C9E48}" type="datetimeFigureOut">
              <a:rPr lang="fr-BE" smtClean="0"/>
              <a:pPr/>
              <a:t>26-05-26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F8EE3-3B50-4017-B2E3-81E7FAC0BB79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EFD982D-1241-0E10-C546-0DF50F622389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0261601" y="63500"/>
            <a:ext cx="188383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fr-BE" sz="1000" dirty="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GOB/SPRB - Intern/Interne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1" r:id="rId2"/>
    <p:sldLayoutId id="2147483689" r:id="rId3"/>
    <p:sldLayoutId id="2147483690" r:id="rId4"/>
    <p:sldLayoutId id="2147483691" r:id="rId5"/>
    <p:sldLayoutId id="2147483685" r:id="rId6"/>
    <p:sldLayoutId id="2147483686" r:id="rId7"/>
    <p:sldLayoutId id="2147483660" r:id="rId8"/>
    <p:sldLayoutId id="2147483670" r:id="rId9"/>
    <p:sldLayoutId id="2147483666" r:id="rId10"/>
    <p:sldLayoutId id="2147483667" r:id="rId11"/>
    <p:sldLayoutId id="2147483668" r:id="rId12"/>
    <p:sldLayoutId id="2147483669" r:id="rId13"/>
    <p:sldLayoutId id="2147483692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26" Type="http://schemas.openxmlformats.org/officeDocument/2006/relationships/image" Target="../media/image88.png"/><Relationship Id="rId3" Type="http://schemas.openxmlformats.org/officeDocument/2006/relationships/image" Target="../media/image65.jpeg"/><Relationship Id="rId21" Type="http://schemas.openxmlformats.org/officeDocument/2006/relationships/image" Target="../media/image83.jpe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5" Type="http://schemas.openxmlformats.org/officeDocument/2006/relationships/image" Target="../media/image87.png"/><Relationship Id="rId2" Type="http://schemas.openxmlformats.org/officeDocument/2006/relationships/image" Target="../media/image64.jpg"/><Relationship Id="rId16" Type="http://schemas.openxmlformats.org/officeDocument/2006/relationships/image" Target="../media/image78.jpe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8.jpeg"/><Relationship Id="rId11" Type="http://schemas.openxmlformats.org/officeDocument/2006/relationships/image" Target="../media/image73.png"/><Relationship Id="rId24" Type="http://schemas.openxmlformats.org/officeDocument/2006/relationships/image" Target="../media/image86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23" Type="http://schemas.openxmlformats.org/officeDocument/2006/relationships/image" Target="../media/image85.jpeg"/><Relationship Id="rId28" Type="http://schemas.openxmlformats.org/officeDocument/2006/relationships/image" Target="../media/image90.png"/><Relationship Id="rId10" Type="http://schemas.openxmlformats.org/officeDocument/2006/relationships/image" Target="../media/image72.png"/><Relationship Id="rId19" Type="http://schemas.openxmlformats.org/officeDocument/2006/relationships/image" Target="../media/image81.jpeg"/><Relationship Id="rId4" Type="http://schemas.openxmlformats.org/officeDocument/2006/relationships/image" Target="../media/image66.jpeg"/><Relationship Id="rId9" Type="http://schemas.openxmlformats.org/officeDocument/2006/relationships/image" Target="../media/image71.png"/><Relationship Id="rId14" Type="http://schemas.openxmlformats.org/officeDocument/2006/relationships/image" Target="../media/image76.png"/><Relationship Id="rId22" Type="http://schemas.openxmlformats.org/officeDocument/2006/relationships/image" Target="../media/image84.png"/><Relationship Id="rId27" Type="http://schemas.openxmlformats.org/officeDocument/2006/relationships/image" Target="../media/image8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ucune description de photo disponible.">
            <a:extLst>
              <a:ext uri="{FF2B5EF4-FFF2-40B4-BE49-F238E27FC236}">
                <a16:creationId xmlns:a16="http://schemas.microsoft.com/office/drawing/2014/main" id="{11C1D79A-EC60-8180-2B94-C80AAD1FAE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77904" y="0"/>
            <a:ext cx="12469910" cy="83132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oneTexte 3">
            <a:extLst>
              <a:ext uri="{FF2B5EF4-FFF2-40B4-BE49-F238E27FC236}">
                <a16:creationId xmlns:a16="http://schemas.microsoft.com/office/drawing/2014/main" id="{8DE83D62-8EDF-FED8-1B90-33F51085EAB1}"/>
              </a:ext>
            </a:extLst>
          </p:cNvPr>
          <p:cNvSpPr txBox="1"/>
          <p:nvPr/>
        </p:nvSpPr>
        <p:spPr>
          <a:xfrm>
            <a:off x="-277904" y="493556"/>
            <a:ext cx="12469910" cy="2800767"/>
          </a:xfrm>
          <a:prstGeom prst="rect">
            <a:avLst/>
          </a:prstGeom>
          <a:solidFill>
            <a:srgbClr val="FFFFFF">
              <a:alpha val="80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4000" b="0" i="0" u="none" strike="noStrike" kern="1200" cap="none" spc="0" baseline="0" dirty="0">
                <a:solidFill>
                  <a:srgbClr val="000000"/>
                </a:solidFill>
                <a:uFillTx/>
                <a:latin typeface="Arial Rounded MT Bold" pitchFamily="34"/>
              </a:rPr>
              <a:t>	</a:t>
            </a:r>
            <a:r>
              <a:rPr lang="nl-NL" sz="3200" b="0" i="0" u="none" strike="noStrike" kern="1200" cap="none" spc="0" baseline="0" dirty="0" err="1">
                <a:solidFill>
                  <a:srgbClr val="303F8D"/>
                </a:solidFill>
                <a:uFillTx/>
                <a:latin typeface="Arial Rounded MT Bold" pitchFamily="34"/>
              </a:rPr>
              <a:t>Politiques</a:t>
            </a:r>
            <a:r>
              <a:rPr lang="nl-NL" sz="3200" b="0" i="0" u="none" strike="noStrike" kern="1200" cap="none" spc="0" baseline="0" dirty="0">
                <a:solidFill>
                  <a:srgbClr val="303F8D"/>
                </a:solidFill>
                <a:uFillTx/>
                <a:latin typeface="Arial Rounded MT Bold" pitchFamily="34"/>
              </a:rPr>
              <a:t> </a:t>
            </a:r>
            <a:r>
              <a:rPr lang="nl-NL" sz="3200" b="0" i="0" u="none" strike="noStrike" kern="1200" cap="none" spc="0" baseline="0" dirty="0" err="1">
                <a:solidFill>
                  <a:srgbClr val="303F8D"/>
                </a:solidFill>
                <a:uFillTx/>
                <a:latin typeface="Arial Rounded MT Bold" pitchFamily="34"/>
              </a:rPr>
              <a:t>publiques</a:t>
            </a:r>
            <a:r>
              <a:rPr lang="nl-NL" sz="3200" b="0" i="0" u="none" strike="noStrike" kern="1200" cap="none" spc="0" baseline="0" dirty="0">
                <a:solidFill>
                  <a:srgbClr val="303F8D"/>
                </a:solidFill>
                <a:uFillTx/>
                <a:latin typeface="Arial Rounded MT Bold" pitchFamily="34"/>
              </a:rPr>
              <a:t> en </a:t>
            </a:r>
            <a:r>
              <a:rPr lang="nl-NL" sz="3200" b="0" i="0" u="none" strike="noStrike" kern="1200" cap="none" spc="0" baseline="0" dirty="0" err="1">
                <a:solidFill>
                  <a:srgbClr val="303F8D"/>
                </a:solidFill>
                <a:uFillTx/>
                <a:latin typeface="Arial Rounded MT Bold" pitchFamily="34"/>
              </a:rPr>
              <a:t>matière</a:t>
            </a:r>
            <a:r>
              <a:rPr lang="nl-NL" sz="3200" b="0" i="0" u="none" strike="noStrike" kern="1200" cap="none" spc="0" baseline="0" dirty="0">
                <a:solidFill>
                  <a:srgbClr val="303F8D"/>
                </a:solidFill>
                <a:uFillTx/>
                <a:latin typeface="Arial Rounded MT Bold" pitchFamily="34"/>
              </a:rPr>
              <a:t> 						</a:t>
            </a:r>
            <a:r>
              <a:rPr lang="nl-NL" sz="3200" b="0" i="0" u="none" strike="noStrike" kern="1200" cap="none" spc="0" baseline="0" dirty="0" err="1">
                <a:solidFill>
                  <a:srgbClr val="303F8D"/>
                </a:solidFill>
                <a:uFillTx/>
                <a:latin typeface="Arial Rounded MT Bold" pitchFamily="34"/>
              </a:rPr>
              <a:t>d’autopartage</a:t>
            </a:r>
            <a:r>
              <a:rPr lang="nl-NL" sz="3200" b="0" i="0" u="none" strike="noStrike" kern="1200" cap="none" spc="0" baseline="0" dirty="0">
                <a:solidFill>
                  <a:srgbClr val="303F8D"/>
                </a:solidFill>
                <a:uFillTx/>
                <a:latin typeface="Arial Rounded MT Bold" pitchFamily="34"/>
              </a:rPr>
              <a:t> en </a:t>
            </a:r>
            <a:r>
              <a:rPr lang="nl-NL" sz="3200" b="0" i="0" u="none" strike="noStrike" kern="1200" cap="none" spc="0" baseline="0" dirty="0" err="1">
                <a:solidFill>
                  <a:srgbClr val="303F8D"/>
                </a:solidFill>
                <a:uFillTx/>
                <a:latin typeface="Arial Rounded MT Bold" pitchFamily="34"/>
              </a:rPr>
              <a:t>Région</a:t>
            </a:r>
            <a:r>
              <a:rPr lang="nl-NL" sz="3200" b="0" i="0" u="none" strike="noStrike" kern="1200" cap="none" spc="0" baseline="0" dirty="0">
                <a:solidFill>
                  <a:srgbClr val="303F8D"/>
                </a:solidFill>
                <a:uFillTx/>
                <a:latin typeface="Arial Rounded MT Bold" pitchFamily="34"/>
              </a:rPr>
              <a:t> de Bruxelles-</a:t>
            </a:r>
            <a:r>
              <a:rPr lang="nl-NL" sz="3200" b="0" i="0" u="none" strike="noStrike" kern="1200" cap="none" spc="0" baseline="0" dirty="0" err="1">
                <a:solidFill>
                  <a:srgbClr val="303F8D"/>
                </a:solidFill>
                <a:uFillTx/>
                <a:latin typeface="Arial Rounded MT Bold" pitchFamily="34"/>
              </a:rPr>
              <a:t>Capitale</a:t>
            </a:r>
            <a:endParaRPr lang="nl-NL" sz="3200" b="0" i="0" u="none" strike="noStrike" kern="1200" cap="none" spc="0" baseline="0" dirty="0">
              <a:solidFill>
                <a:srgbClr val="303F8D"/>
              </a:solidFill>
              <a:uFillTx/>
              <a:latin typeface="Arial Rounded MT Bold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4000" b="0" i="0" u="none" strike="noStrike" kern="1200" cap="none" spc="0" baseline="0" dirty="0">
                <a:solidFill>
                  <a:srgbClr val="303F8D"/>
                </a:solidFill>
                <a:uFillTx/>
                <a:latin typeface="Arial Rounded MT Bold" pitchFamily="34"/>
              </a:rPr>
              <a:t>	</a:t>
            </a:r>
            <a:r>
              <a:rPr lang="nl-NL" sz="2400" b="0" i="0" u="none" strike="noStrike" kern="1200" cap="none" spc="0" baseline="0" dirty="0">
                <a:solidFill>
                  <a:srgbClr val="303F8D"/>
                </a:solidFill>
                <a:uFillTx/>
                <a:latin typeface="Arial Rounded MT Bold" pitchFamily="34"/>
              </a:rPr>
              <a:t>Focus </a:t>
            </a:r>
            <a:r>
              <a:rPr lang="nl-NL" sz="2400" b="0" i="0" u="none" strike="noStrike" kern="1200" cap="none" spc="0" baseline="0" dirty="0" err="1">
                <a:solidFill>
                  <a:srgbClr val="303F8D"/>
                </a:solidFill>
                <a:uFillTx/>
                <a:latin typeface="Arial Rounded MT Bold" pitchFamily="34"/>
              </a:rPr>
              <a:t>résultats</a:t>
            </a:r>
            <a:r>
              <a:rPr lang="nl-NL" sz="2400" b="0" i="0" u="none" strike="noStrike" kern="1200" cap="none" spc="0" baseline="0" dirty="0">
                <a:solidFill>
                  <a:srgbClr val="303F8D"/>
                </a:solidFill>
                <a:uFillTx/>
                <a:latin typeface="Arial Rounded MT Bold" pitchFamily="34"/>
              </a:rPr>
              <a:t> de </a:t>
            </a:r>
            <a:r>
              <a:rPr lang="nl-NL" sz="2400" b="0" i="0" u="none" strike="noStrike" kern="1200" cap="none" spc="0" baseline="0" dirty="0" err="1">
                <a:solidFill>
                  <a:srgbClr val="303F8D"/>
                </a:solidFill>
                <a:uFillTx/>
                <a:latin typeface="Arial Rounded MT Bold" pitchFamily="34"/>
              </a:rPr>
              <a:t>l’enquête</a:t>
            </a:r>
            <a:r>
              <a:rPr lang="nl-NL" sz="2400" b="0" i="0" u="none" strike="noStrike" kern="1200" cap="none" spc="0" baseline="0" dirty="0">
                <a:solidFill>
                  <a:srgbClr val="303F8D"/>
                </a:solidFill>
                <a:uFillTx/>
                <a:latin typeface="Arial Rounded MT Bold" pitchFamily="34"/>
              </a:rPr>
              <a:t> </a:t>
            </a:r>
            <a:r>
              <a:rPr lang="nl-NL" sz="2400" b="0" i="0" u="none" strike="noStrike" kern="1200" cap="none" spc="0" baseline="0" dirty="0" err="1">
                <a:solidFill>
                  <a:srgbClr val="303F8D"/>
                </a:solidFill>
                <a:uFillTx/>
                <a:latin typeface="Arial Rounded MT Bold" pitchFamily="34"/>
              </a:rPr>
              <a:t>usagers</a:t>
            </a:r>
            <a:endParaRPr lang="nl-NL" sz="2400" b="0" i="0" u="none" strike="noStrike" kern="1200" cap="none" spc="0" baseline="0" dirty="0">
              <a:solidFill>
                <a:srgbClr val="303F8D"/>
              </a:solidFill>
              <a:uFillTx/>
              <a:latin typeface="Arial Rounded MT Bold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2400" b="0" i="0" u="none" strike="noStrike" kern="1200" cap="none" spc="0" baseline="0" dirty="0">
              <a:solidFill>
                <a:srgbClr val="303F8D"/>
              </a:solidFill>
              <a:uFillTx/>
              <a:latin typeface="Arial Rounded MT Bold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000" b="0" i="0" u="none" strike="noStrike" kern="1200" cap="none" spc="0" baseline="0" dirty="0">
                <a:solidFill>
                  <a:srgbClr val="303F8D"/>
                </a:solidFill>
                <a:uFillTx/>
                <a:latin typeface="Arial Rounded MT Bold" pitchFamily="34"/>
              </a:rPr>
              <a:t>		Paris STEER </a:t>
            </a:r>
            <a:r>
              <a:rPr lang="fr-BE" sz="2000" b="0" i="0" u="none" strike="noStrike" kern="1200" cap="none" spc="0" baseline="0" dirty="0" err="1">
                <a:solidFill>
                  <a:srgbClr val="303F8D"/>
                </a:solidFill>
                <a:uFillTx/>
                <a:latin typeface="Arial Rounded MT Bold" pitchFamily="34"/>
              </a:rPr>
              <a:t>Academy</a:t>
            </a:r>
            <a:r>
              <a:rPr lang="fr-BE" sz="2000" b="0" i="0" u="none" strike="noStrike" kern="1200" cap="none" spc="0" baseline="0" dirty="0">
                <a:solidFill>
                  <a:srgbClr val="303F8D"/>
                </a:solidFill>
                <a:uFillTx/>
                <a:latin typeface="Arial Rounded MT Bold" pitchFamily="34"/>
              </a:rPr>
              <a:t> – 21 mai 2026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000" dirty="0">
                <a:solidFill>
                  <a:srgbClr val="303F8D"/>
                </a:solidFill>
                <a:latin typeface="Arial Rounded MT Bold" pitchFamily="34"/>
              </a:rPr>
              <a:t>		Martin Lefrancq – Conseiller Nouvelles Mobilités</a:t>
            </a:r>
            <a:endParaRPr lang="fr-BE" sz="2000" b="0" i="0" u="none" strike="noStrike" kern="1200" cap="none" spc="0" baseline="0" dirty="0">
              <a:solidFill>
                <a:srgbClr val="303F8D"/>
              </a:solidFill>
              <a:uFillTx/>
              <a:latin typeface="Arial Rounded MT Bold" pitchFamily="34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1621624-6C70-8AA4-2D56-D4626E700927}"/>
              </a:ext>
            </a:extLst>
          </p:cNvPr>
          <p:cNvSpPr/>
          <p:nvPr/>
        </p:nvSpPr>
        <p:spPr>
          <a:xfrm>
            <a:off x="-864757" y="6174367"/>
            <a:ext cx="13661574" cy="674379"/>
          </a:xfrm>
          <a:prstGeom prst="rect">
            <a:avLst/>
          </a:prstGeom>
          <a:solidFill>
            <a:srgbClr val="FFFFFF">
              <a:alpha val="7098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pic>
        <p:nvPicPr>
          <p:cNvPr id="5" name="Image 9" descr="Une image contenant texte, capture d’écran, Police, Graphique&#10;&#10;Description générée automatiquement">
            <a:extLst>
              <a:ext uri="{FF2B5EF4-FFF2-40B4-BE49-F238E27FC236}">
                <a16:creationId xmlns:a16="http://schemas.microsoft.com/office/drawing/2014/main" id="{4BD74054-315F-0158-6F06-DF214ADB7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18" y="6245077"/>
            <a:ext cx="1541605" cy="53295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6613B51-A46B-1EF9-CA78-E0570B73B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>
            <a:extLst>
              <a:ext uri="{FF2B5EF4-FFF2-40B4-BE49-F238E27FC236}">
                <a16:creationId xmlns:a16="http://schemas.microsoft.com/office/drawing/2014/main" id="{EB549B82-A9D7-5BE9-96B4-D3B7D93EC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200" y="188646"/>
            <a:ext cx="10496623" cy="778098"/>
          </a:xfrm>
        </p:spPr>
        <p:txBody>
          <a:bodyPr>
            <a:normAutofit/>
          </a:bodyPr>
          <a:lstStyle/>
          <a:p>
            <a:r>
              <a:rPr lang="fr-FR" dirty="0"/>
              <a:t>Situation professionnelle / niveau d’étude</a:t>
            </a:r>
            <a:endParaRPr lang="fr-BE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A3D5B1C-51D4-B16D-08FA-45B12CD6B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25" y="1319918"/>
            <a:ext cx="5194862" cy="406793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BB25C0C-C146-6E53-F00A-60385812F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186" y="1302755"/>
            <a:ext cx="5911819" cy="408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78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568D7-B72D-CCE9-C740-506CA64C4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>
            <a:extLst>
              <a:ext uri="{FF2B5EF4-FFF2-40B4-BE49-F238E27FC236}">
                <a16:creationId xmlns:a16="http://schemas.microsoft.com/office/drawing/2014/main" id="{5DC1D705-8A4F-FB10-15D1-720E5A645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006" y="274638"/>
            <a:ext cx="10496623" cy="778098"/>
          </a:xfrm>
        </p:spPr>
        <p:txBody>
          <a:bodyPr>
            <a:normAutofit/>
          </a:bodyPr>
          <a:lstStyle/>
          <a:p>
            <a:r>
              <a:rPr lang="fr-FR" dirty="0"/>
              <a:t>Composition du ménage</a:t>
            </a:r>
            <a:endParaRPr lang="fr-BE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7737985-5E30-1ACA-F716-F8D234FD0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1518"/>
            <a:ext cx="10057732" cy="361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67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F1711-BD7A-BF97-66D6-B2E5A929A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>
            <a:extLst>
              <a:ext uri="{FF2B5EF4-FFF2-40B4-BE49-F238E27FC236}">
                <a16:creationId xmlns:a16="http://schemas.microsoft.com/office/drawing/2014/main" id="{74B219D5-22EA-2B97-EB86-86D6B4BBC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006" y="274638"/>
            <a:ext cx="10496623" cy="778098"/>
          </a:xfrm>
        </p:spPr>
        <p:txBody>
          <a:bodyPr>
            <a:normAutofit/>
          </a:bodyPr>
          <a:lstStyle/>
          <a:p>
            <a:r>
              <a:rPr lang="fr-FR" dirty="0"/>
              <a:t>Facteurs clés d’usage – Cambio (en boucle / en station)</a:t>
            </a:r>
            <a:endParaRPr lang="fr-BE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A0510D-CB86-75FD-16E0-2BEF01ACD884}"/>
              </a:ext>
            </a:extLst>
          </p:cNvPr>
          <p:cNvSpPr/>
          <p:nvPr/>
        </p:nvSpPr>
        <p:spPr>
          <a:xfrm>
            <a:off x="869463" y="3059323"/>
            <a:ext cx="500514" cy="548640"/>
          </a:xfrm>
          <a:prstGeom prst="rect">
            <a:avLst/>
          </a:prstGeom>
          <a:solidFill>
            <a:srgbClr val="92BE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503124-03DC-51C8-E36D-80AB4FE09FF4}"/>
              </a:ext>
            </a:extLst>
          </p:cNvPr>
          <p:cNvSpPr/>
          <p:nvPr/>
        </p:nvSpPr>
        <p:spPr>
          <a:xfrm>
            <a:off x="1466229" y="2880956"/>
            <a:ext cx="500514" cy="736632"/>
          </a:xfrm>
          <a:prstGeom prst="rect">
            <a:avLst/>
          </a:prstGeom>
          <a:solidFill>
            <a:srgbClr val="92BE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9A8745-656F-3054-7EA6-D59A8B35C80D}"/>
              </a:ext>
            </a:extLst>
          </p:cNvPr>
          <p:cNvSpPr/>
          <p:nvPr/>
        </p:nvSpPr>
        <p:spPr>
          <a:xfrm>
            <a:off x="2082250" y="3229439"/>
            <a:ext cx="500514" cy="385010"/>
          </a:xfrm>
          <a:prstGeom prst="rect">
            <a:avLst/>
          </a:prstGeom>
          <a:solidFill>
            <a:srgbClr val="92BE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1829070-B230-DE5C-FFCE-901A23CAF793}"/>
              </a:ext>
            </a:extLst>
          </p:cNvPr>
          <p:cNvSpPr txBox="1"/>
          <p:nvPr/>
        </p:nvSpPr>
        <p:spPr>
          <a:xfrm>
            <a:off x="1446978" y="3184151"/>
            <a:ext cx="539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>
                <a:latin typeface="Arial Rounded MT Bold" panose="020F0704030504030204" pitchFamily="34" charset="0"/>
              </a:rPr>
              <a:t>1</a:t>
            </a:r>
            <a:endParaRPr lang="fr-FR" sz="2400">
              <a:latin typeface="Arial Rounded MT Bold" panose="020F07040305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4203AC5-E364-9A50-BB77-DA9B61726E2D}"/>
              </a:ext>
            </a:extLst>
          </p:cNvPr>
          <p:cNvSpPr txBox="1"/>
          <p:nvPr/>
        </p:nvSpPr>
        <p:spPr>
          <a:xfrm>
            <a:off x="840582" y="3201146"/>
            <a:ext cx="539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>
                <a:latin typeface="Arial Rounded MT Bold" panose="020F0704030504030204" pitchFamily="34" charset="0"/>
              </a:rPr>
              <a:t>2</a:t>
            </a:r>
            <a:endParaRPr lang="fr-FR" sz="2400">
              <a:latin typeface="Arial Rounded MT Bold" panose="020F07040305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F028E93-C11F-3054-E6F9-B441AA6D7BAF}"/>
              </a:ext>
            </a:extLst>
          </p:cNvPr>
          <p:cNvSpPr txBox="1"/>
          <p:nvPr/>
        </p:nvSpPr>
        <p:spPr>
          <a:xfrm>
            <a:off x="2062995" y="3201319"/>
            <a:ext cx="539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>
                <a:latin typeface="Arial Rounded MT Bold" panose="020F0704030504030204" pitchFamily="34" charset="0"/>
              </a:rPr>
              <a:t>3</a:t>
            </a:r>
            <a:endParaRPr lang="fr-FR" sz="2400">
              <a:latin typeface="Arial Rounded MT Bold" panose="020F07040305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E9059A7-439F-3C47-EE29-AFF33E5A2C4B}"/>
              </a:ext>
            </a:extLst>
          </p:cNvPr>
          <p:cNvSpPr txBox="1"/>
          <p:nvPr/>
        </p:nvSpPr>
        <p:spPr>
          <a:xfrm rot="18900000">
            <a:off x="1286032" y="1682253"/>
            <a:ext cx="2296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Pas de voiture privée </a:t>
            </a:r>
            <a:r>
              <a:rPr lang="fr-BE" sz="1400" i="1" dirty="0">
                <a:latin typeface="Arial" panose="020B0604020202020204" pitchFamily="34" charset="0"/>
                <a:cs typeface="Arial" panose="020B0604020202020204" pitchFamily="34" charset="0"/>
              </a:rPr>
              <a:t>(54%)</a:t>
            </a:r>
            <a:endParaRPr lang="fr-F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71202F5-C994-7D01-2AD6-8961D23A1A06}"/>
              </a:ext>
            </a:extLst>
          </p:cNvPr>
          <p:cNvSpPr txBox="1"/>
          <p:nvPr/>
        </p:nvSpPr>
        <p:spPr>
          <a:xfrm rot="18900000">
            <a:off x="422572" y="1938438"/>
            <a:ext cx="2296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i="1" dirty="0">
                <a:latin typeface="Arial" panose="020B0604020202020204" pitchFamily="34" charset="0"/>
                <a:cs typeface="Arial" panose="020B0604020202020204" pitchFamily="34" charset="0"/>
              </a:rPr>
              <a:t>Usage occasionnel (45%)</a:t>
            </a:r>
            <a:endParaRPr lang="fr-F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5165BB7-1782-073D-C1C9-0BF1125D01B2}"/>
              </a:ext>
            </a:extLst>
          </p:cNvPr>
          <p:cNvSpPr txBox="1"/>
          <p:nvPr/>
        </p:nvSpPr>
        <p:spPr>
          <a:xfrm rot="18900000">
            <a:off x="1957315" y="2230470"/>
            <a:ext cx="1787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Eviter les coûts et les tracas </a:t>
            </a:r>
            <a:r>
              <a:rPr lang="fr-BE" sz="1400" i="1" dirty="0">
                <a:latin typeface="Arial" panose="020B0604020202020204" pitchFamily="34" charset="0"/>
                <a:cs typeface="Arial" panose="020B0604020202020204" pitchFamily="34" charset="0"/>
              </a:rPr>
              <a:t>(32%)</a:t>
            </a:r>
            <a:endParaRPr lang="fr-F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0B7F1F3-ABDC-7600-9B5E-00A1F7AB2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31" y="1125330"/>
            <a:ext cx="1389461" cy="778098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3D554FB-4657-E74E-308C-FDF7CE748D81}"/>
              </a:ext>
            </a:extLst>
          </p:cNvPr>
          <p:cNvSpPr txBox="1"/>
          <p:nvPr/>
        </p:nvSpPr>
        <p:spPr>
          <a:xfrm>
            <a:off x="-221038" y="3999537"/>
            <a:ext cx="33360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3112" algn="just">
              <a:buClr>
                <a:schemeClr val="bg1">
                  <a:lumMod val="50000"/>
                </a:schemeClr>
              </a:buClr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Raisons environnementales en 4</a:t>
            </a:r>
            <a:r>
              <a:rPr lang="fr-FR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position (31%)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9C50056-E4ED-42CB-AAD7-33471B97B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054" y="946962"/>
            <a:ext cx="7560000" cy="5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915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18DDA-4B88-6039-D338-551B13DC8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>
            <a:extLst>
              <a:ext uri="{FF2B5EF4-FFF2-40B4-BE49-F238E27FC236}">
                <a16:creationId xmlns:a16="http://schemas.microsoft.com/office/drawing/2014/main" id="{AE65F423-1E0A-39AC-4F70-62528FF47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006" y="274638"/>
            <a:ext cx="10496623" cy="778098"/>
          </a:xfrm>
        </p:spPr>
        <p:txBody>
          <a:bodyPr>
            <a:normAutofit/>
          </a:bodyPr>
          <a:lstStyle/>
          <a:p>
            <a:r>
              <a:rPr lang="fr-FR" dirty="0"/>
              <a:t>Facteurs clés d’usage – Poppy (flotte libre)</a:t>
            </a:r>
            <a:endParaRPr lang="fr-B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7B3583-88D0-4ACF-02A8-55CB4BC809C2}"/>
              </a:ext>
            </a:extLst>
          </p:cNvPr>
          <p:cNvSpPr/>
          <p:nvPr/>
        </p:nvSpPr>
        <p:spPr>
          <a:xfrm>
            <a:off x="869463" y="3059323"/>
            <a:ext cx="500514" cy="548640"/>
          </a:xfrm>
          <a:prstGeom prst="rect">
            <a:avLst/>
          </a:prstGeom>
          <a:solidFill>
            <a:srgbClr val="92BE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833A99-917E-C394-827E-B024F6B6A894}"/>
              </a:ext>
            </a:extLst>
          </p:cNvPr>
          <p:cNvSpPr/>
          <p:nvPr/>
        </p:nvSpPr>
        <p:spPr>
          <a:xfrm>
            <a:off x="1466229" y="2880956"/>
            <a:ext cx="500514" cy="736632"/>
          </a:xfrm>
          <a:prstGeom prst="rect">
            <a:avLst/>
          </a:prstGeom>
          <a:solidFill>
            <a:srgbClr val="92BE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ADF6FC-B289-2214-D035-E3CF7BF82FC4}"/>
              </a:ext>
            </a:extLst>
          </p:cNvPr>
          <p:cNvSpPr/>
          <p:nvPr/>
        </p:nvSpPr>
        <p:spPr>
          <a:xfrm>
            <a:off x="2082250" y="3229439"/>
            <a:ext cx="500514" cy="385010"/>
          </a:xfrm>
          <a:prstGeom prst="rect">
            <a:avLst/>
          </a:prstGeom>
          <a:solidFill>
            <a:srgbClr val="92BE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211969B-5FD9-A7CA-5D1A-1ED283CB724C}"/>
              </a:ext>
            </a:extLst>
          </p:cNvPr>
          <p:cNvSpPr txBox="1"/>
          <p:nvPr/>
        </p:nvSpPr>
        <p:spPr>
          <a:xfrm>
            <a:off x="1446978" y="3184151"/>
            <a:ext cx="539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>
                <a:latin typeface="Arial Rounded MT Bold" panose="020F0704030504030204" pitchFamily="34" charset="0"/>
              </a:rPr>
              <a:t>1</a:t>
            </a:r>
            <a:endParaRPr lang="fr-FR" sz="2400">
              <a:latin typeface="Arial Rounded MT Bold" panose="020F07040305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80DF2C1-6933-32FE-5829-B697BB4CCC01}"/>
              </a:ext>
            </a:extLst>
          </p:cNvPr>
          <p:cNvSpPr txBox="1"/>
          <p:nvPr/>
        </p:nvSpPr>
        <p:spPr>
          <a:xfrm>
            <a:off x="840582" y="3201146"/>
            <a:ext cx="539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>
                <a:latin typeface="Arial Rounded MT Bold" panose="020F0704030504030204" pitchFamily="34" charset="0"/>
              </a:rPr>
              <a:t>2</a:t>
            </a:r>
            <a:endParaRPr lang="fr-FR" sz="2400">
              <a:latin typeface="Arial Rounded MT Bold" panose="020F07040305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E5FB423-A33F-65A7-CB2E-8BF6D11E8C77}"/>
              </a:ext>
            </a:extLst>
          </p:cNvPr>
          <p:cNvSpPr txBox="1"/>
          <p:nvPr/>
        </p:nvSpPr>
        <p:spPr>
          <a:xfrm>
            <a:off x="2062995" y="3201319"/>
            <a:ext cx="539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>
                <a:latin typeface="Arial Rounded MT Bold" panose="020F0704030504030204" pitchFamily="34" charset="0"/>
              </a:rPr>
              <a:t>3</a:t>
            </a:r>
            <a:endParaRPr lang="fr-FR" sz="2400">
              <a:latin typeface="Arial Rounded MT Bold" panose="020F07040305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6420E8D-9CED-0B63-5223-D016C5F22F8B}"/>
              </a:ext>
            </a:extLst>
          </p:cNvPr>
          <p:cNvSpPr txBox="1"/>
          <p:nvPr/>
        </p:nvSpPr>
        <p:spPr>
          <a:xfrm rot="18900000">
            <a:off x="1286032" y="1682253"/>
            <a:ext cx="2296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Pas de voiture privée </a:t>
            </a:r>
            <a:r>
              <a:rPr lang="fr-BE" sz="1400" i="1" dirty="0">
                <a:latin typeface="Arial" panose="020B0604020202020204" pitchFamily="34" charset="0"/>
                <a:cs typeface="Arial" panose="020B0604020202020204" pitchFamily="34" charset="0"/>
              </a:rPr>
              <a:t>(46%)</a:t>
            </a:r>
            <a:endParaRPr lang="fr-F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3EC2699-81B3-E036-4C18-9C04A23AC5AD}"/>
              </a:ext>
            </a:extLst>
          </p:cNvPr>
          <p:cNvSpPr txBox="1"/>
          <p:nvPr/>
        </p:nvSpPr>
        <p:spPr>
          <a:xfrm rot="18900000">
            <a:off x="422572" y="1938438"/>
            <a:ext cx="2296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i="1" dirty="0">
                <a:latin typeface="Arial" panose="020B0604020202020204" pitchFamily="34" charset="0"/>
                <a:cs typeface="Arial" panose="020B0604020202020204" pitchFamily="34" charset="0"/>
              </a:rPr>
              <a:t>Usage occasionnel (35%)</a:t>
            </a:r>
            <a:endParaRPr lang="fr-F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276B2AD-EB53-B3B9-8AEE-DEE6DB97A9EC}"/>
              </a:ext>
            </a:extLst>
          </p:cNvPr>
          <p:cNvSpPr txBox="1"/>
          <p:nvPr/>
        </p:nvSpPr>
        <p:spPr>
          <a:xfrm rot="18900000">
            <a:off x="2052736" y="2069789"/>
            <a:ext cx="17876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Utile quand le TP n’est pas disponible (32%)</a:t>
            </a:r>
            <a:endParaRPr lang="fr-F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5C548FE-6AC2-C728-73A9-AD0F224A8943}"/>
              </a:ext>
            </a:extLst>
          </p:cNvPr>
          <p:cNvSpPr txBox="1"/>
          <p:nvPr/>
        </p:nvSpPr>
        <p:spPr>
          <a:xfrm>
            <a:off x="-13333" y="3825506"/>
            <a:ext cx="33360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3112" algn="just">
              <a:buClr>
                <a:schemeClr val="bg1">
                  <a:lumMod val="50000"/>
                </a:schemeClr>
              </a:buClr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Raisons environnementales en 7</a:t>
            </a:r>
            <a:r>
              <a:rPr lang="fr-FR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position (15%).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E0D7622-34B3-8423-771E-8789DEE890E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938" y="1240825"/>
            <a:ext cx="838087" cy="80319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17AC42A-38C8-3D5E-64EE-A39AB847B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317" y="946962"/>
            <a:ext cx="7560000" cy="5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64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D6670-BFA7-5E2D-0BB0-E7F376ADA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>
            <a:extLst>
              <a:ext uri="{FF2B5EF4-FFF2-40B4-BE49-F238E27FC236}">
                <a16:creationId xmlns:a16="http://schemas.microsoft.com/office/drawing/2014/main" id="{493E5E12-FE63-80A3-5E73-9DC08C7A7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039" y="0"/>
            <a:ext cx="10496623" cy="778098"/>
          </a:xfrm>
        </p:spPr>
        <p:txBody>
          <a:bodyPr>
            <a:normAutofit/>
          </a:bodyPr>
          <a:lstStyle/>
          <a:p>
            <a:r>
              <a:rPr lang="fr-FR" dirty="0"/>
              <a:t>Utilisation des autres modes de transport</a:t>
            </a:r>
            <a:endParaRPr lang="fr-BE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F58F11E-5B4F-3B55-CAF4-8F8C3E05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720" y="741176"/>
            <a:ext cx="6269070" cy="380153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BDE9344-A5F6-C95B-BDCE-3E06AF67A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6774" y="2776415"/>
            <a:ext cx="6575226" cy="398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07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E9A26-2A39-4B21-8C86-53425261A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>
            <a:extLst>
              <a:ext uri="{FF2B5EF4-FFF2-40B4-BE49-F238E27FC236}">
                <a16:creationId xmlns:a16="http://schemas.microsoft.com/office/drawing/2014/main" id="{99A951E3-148D-7C92-C395-9C5824FAD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194" y="55003"/>
            <a:ext cx="10496623" cy="778098"/>
          </a:xfrm>
        </p:spPr>
        <p:txBody>
          <a:bodyPr>
            <a:normAutofit/>
          </a:bodyPr>
          <a:lstStyle/>
          <a:p>
            <a:r>
              <a:rPr lang="fr-FR" dirty="0"/>
              <a:t>Evolution de la possession automobile (situation actuelle)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CBC9A3A-34EC-4EA9-8E8B-C13B8406A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9" y="702724"/>
            <a:ext cx="6373955" cy="314313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A6149BA-C9E7-A9CA-BC65-7731DBC54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671" y="3615228"/>
            <a:ext cx="6647329" cy="324277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B3D7FC2-D842-BFB9-E573-13D3135CD7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90" y="1037235"/>
            <a:ext cx="10151014" cy="50229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46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99EFA-0147-0E1F-C17E-015682D2C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>
            <a:extLst>
              <a:ext uri="{FF2B5EF4-FFF2-40B4-BE49-F238E27FC236}">
                <a16:creationId xmlns:a16="http://schemas.microsoft.com/office/drawing/2014/main" id="{8323C8C9-DBA1-5A00-7184-3A2F74A2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006" y="274638"/>
            <a:ext cx="10496623" cy="778098"/>
          </a:xfrm>
        </p:spPr>
        <p:txBody>
          <a:bodyPr>
            <a:normAutofit/>
          </a:bodyPr>
          <a:lstStyle/>
          <a:p>
            <a:r>
              <a:rPr lang="fr-FR" dirty="0"/>
              <a:t>Evolution de la possession automobile (intention)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FA86EF6-5A47-FA28-7BED-C950D01C3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168" y="991926"/>
            <a:ext cx="7759884" cy="57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33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A237D-A14B-3567-F5CE-D0DEBE7CE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>
            <a:extLst>
              <a:ext uri="{FF2B5EF4-FFF2-40B4-BE49-F238E27FC236}">
                <a16:creationId xmlns:a16="http://schemas.microsoft.com/office/drawing/2014/main" id="{86CB4D9A-17E2-BB7B-22CF-01DC328ED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006" y="274638"/>
            <a:ext cx="10496623" cy="778098"/>
          </a:xfrm>
        </p:spPr>
        <p:txBody>
          <a:bodyPr>
            <a:normAutofit/>
          </a:bodyPr>
          <a:lstStyle/>
          <a:p>
            <a:r>
              <a:rPr lang="fr-FR" dirty="0"/>
              <a:t>Alternatives envisagées en cas de non-disponibilité de l’autopartage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D8DD0DE-CD48-62D4-C11F-230863ECC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9" y="1052735"/>
            <a:ext cx="5270011" cy="451715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B758AD4-3377-47DC-A32A-091DE3CC4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52735"/>
            <a:ext cx="5380262" cy="458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15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14F11-2E08-7C3A-30C3-CF041354D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>
            <a:extLst>
              <a:ext uri="{FF2B5EF4-FFF2-40B4-BE49-F238E27FC236}">
                <a16:creationId xmlns:a16="http://schemas.microsoft.com/office/drawing/2014/main" id="{9A038BEB-D483-07F2-5853-31C30506A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006" y="274638"/>
            <a:ext cx="10496623" cy="778098"/>
          </a:xfrm>
        </p:spPr>
        <p:txBody>
          <a:bodyPr>
            <a:normAutofit/>
          </a:bodyPr>
          <a:lstStyle/>
          <a:p>
            <a:r>
              <a:rPr lang="fr-FR" dirty="0"/>
              <a:t>Taux de remplacement</a:t>
            </a:r>
            <a:endParaRPr lang="fr-BE" dirty="0"/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6540FCAC-EB1F-DE0D-E9CC-2ED46FB6AE5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606" y="1052737"/>
            <a:ext cx="11022545" cy="4797710"/>
          </a:xfrm>
        </p:spPr>
        <p:txBody>
          <a:bodyPr>
            <a:noAutofit/>
          </a:bodyPr>
          <a:lstStyle/>
          <a:p>
            <a:pPr marL="0" lvl="0" indent="0" algn="just">
              <a:buNone/>
              <a:defRPr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Calcul basé sur la méthodologie ‘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Bundesverbands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Carsharing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’ : </a:t>
            </a:r>
          </a:p>
          <a:p>
            <a:pPr algn="just">
              <a:defRPr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Cambio (usagers fréquents): 6,5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(4,7 voitures privées retirées, 1,7 évitée)</a:t>
            </a:r>
          </a:p>
          <a:p>
            <a:pPr algn="just">
              <a:defRPr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Poppy (usagers fréquents): 11,5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(5,3 voitures privées retirées, 6,2 évitées)</a:t>
            </a:r>
          </a:p>
          <a:p>
            <a:pPr algn="just">
              <a:defRPr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Combinaison de Cambio et Poppy (usagers fréquents): 5,3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>
              <a:defRPr/>
            </a:pPr>
            <a:endParaRPr lang="fr-F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Observations:</a:t>
            </a:r>
          </a:p>
          <a:p>
            <a:pPr marL="0" lvl="0" indent="0" algn="just">
              <a:buNone/>
              <a:defRPr/>
            </a:pPr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	- Méthodologie complexe</a:t>
            </a:r>
          </a:p>
          <a:p>
            <a:pPr marL="0" lvl="0" indent="0" algn="just">
              <a:buNone/>
              <a:defRPr/>
            </a:pPr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	- Résultats parfois contrintuitifs</a:t>
            </a:r>
          </a:p>
          <a:p>
            <a:pPr marL="0" lvl="0" indent="0" algn="just">
              <a:buNone/>
              <a:defRPr/>
            </a:pPr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fr-FR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Perpsective</a:t>
            </a:r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 : orientation ‘autorité’ au lieu de orientation ‘usagers’ </a:t>
            </a:r>
          </a:p>
          <a:p>
            <a:pPr marL="0" lvl="0" indent="0" algn="just">
              <a:buNone/>
              <a:defRPr/>
            </a:pPr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	- Démarche intéressante pour la rechercher mais peu utile pour le plaidoyer/sensibilisation</a:t>
            </a:r>
          </a:p>
          <a:p>
            <a:pPr algn="just">
              <a:defRPr/>
            </a:pPr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Enseignements tirés</a:t>
            </a:r>
          </a:p>
          <a:p>
            <a:pPr lvl="1" algn="just">
              <a:defRPr/>
            </a:pPr>
            <a:endParaRPr lang="fr-FR" sz="600" dirty="0"/>
          </a:p>
          <a:p>
            <a:pPr marL="0" lvl="0" indent="0" algn="just">
              <a:buNone/>
              <a:defRPr/>
            </a:pP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	- Problème possible de représentativité / biais de l’échantillon 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questionnaire plus court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buNone/>
              <a:defRPr/>
            </a:pP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	- Affinement des questions relatives au calcul du taux de remplacement automobile</a:t>
            </a:r>
          </a:p>
          <a:p>
            <a:pPr marL="0" lvl="0" indent="0" algn="just">
              <a:buNone/>
              <a:defRPr/>
            </a:pP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	- Nouvelle enquête en juin 2026 &amp; publication automne 2026</a:t>
            </a:r>
          </a:p>
        </p:txBody>
      </p:sp>
    </p:spTree>
    <p:extLst>
      <p:ext uri="{BB962C8B-B14F-4D97-AF65-F5344CB8AC3E}">
        <p14:creationId xmlns:p14="http://schemas.microsoft.com/office/powerpoint/2010/main" val="2349397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730FA-BA38-6D27-5731-2E8DCF375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ucune description de photo disponible.">
            <a:extLst>
              <a:ext uri="{FF2B5EF4-FFF2-40B4-BE49-F238E27FC236}">
                <a16:creationId xmlns:a16="http://schemas.microsoft.com/office/drawing/2014/main" id="{1339CFF1-D426-77BF-9663-E5DC95E7A6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77904" y="0"/>
            <a:ext cx="12469910" cy="83132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88D303F0-D0F3-1EF6-CCFC-3212EB7C7D7F}"/>
              </a:ext>
            </a:extLst>
          </p:cNvPr>
          <p:cNvSpPr/>
          <p:nvPr/>
        </p:nvSpPr>
        <p:spPr>
          <a:xfrm>
            <a:off x="-277904" y="0"/>
            <a:ext cx="12469910" cy="8313267"/>
          </a:xfrm>
          <a:prstGeom prst="rect">
            <a:avLst/>
          </a:prstGeom>
          <a:solidFill>
            <a:srgbClr val="0E2841">
              <a:alpha val="7098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4" name="ZoneTexte 1">
            <a:extLst>
              <a:ext uri="{FF2B5EF4-FFF2-40B4-BE49-F238E27FC236}">
                <a16:creationId xmlns:a16="http://schemas.microsoft.com/office/drawing/2014/main" id="{6882C882-EBC2-2B21-3783-4241A86C675E}"/>
              </a:ext>
            </a:extLst>
          </p:cNvPr>
          <p:cNvSpPr txBox="1"/>
          <p:nvPr/>
        </p:nvSpPr>
        <p:spPr>
          <a:xfrm>
            <a:off x="-277904" y="1106204"/>
            <a:ext cx="12469910" cy="707882"/>
          </a:xfrm>
          <a:prstGeom prst="rect">
            <a:avLst/>
          </a:prstGeom>
          <a:solidFill>
            <a:srgbClr val="FFFFFF">
              <a:alpha val="80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4000" b="0" i="0" u="none" strike="noStrike" kern="1200" cap="none" spc="0" baseline="0" dirty="0">
                <a:solidFill>
                  <a:srgbClr val="000000"/>
                </a:solidFill>
                <a:uFillTx/>
                <a:latin typeface="Arial Rounded MT Bold" pitchFamily="34"/>
              </a:rPr>
              <a:t>		</a:t>
            </a:r>
            <a:r>
              <a:rPr lang="fr-BE" sz="4000" b="0" i="0" u="none" strike="noStrike" kern="1200" cap="none" spc="0" baseline="0" dirty="0">
                <a:solidFill>
                  <a:srgbClr val="303F8D"/>
                </a:solidFill>
                <a:uFillTx/>
                <a:latin typeface="Arial Rounded MT Bold" pitchFamily="34"/>
              </a:rPr>
              <a:t>mesurer</a:t>
            </a: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95F99C9B-C8D6-08B1-58DD-41DC9002FBAF}"/>
              </a:ext>
            </a:extLst>
          </p:cNvPr>
          <p:cNvSpPr txBox="1"/>
          <p:nvPr/>
        </p:nvSpPr>
        <p:spPr>
          <a:xfrm>
            <a:off x="-277910" y="1814086"/>
            <a:ext cx="12469910" cy="707882"/>
          </a:xfrm>
          <a:prstGeom prst="rect">
            <a:avLst/>
          </a:prstGeom>
          <a:solidFill>
            <a:srgbClr val="FFFFFF">
              <a:alpha val="80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4000" b="0" i="0" u="none" strike="noStrike" kern="1200" cap="none" spc="0" baseline="0" dirty="0">
                <a:solidFill>
                  <a:srgbClr val="000000"/>
                </a:solidFill>
                <a:uFillTx/>
                <a:latin typeface="Arial Rounded MT Bold" pitchFamily="34"/>
              </a:rPr>
              <a:t>		</a:t>
            </a:r>
            <a:r>
              <a:rPr lang="fr-BE" sz="4000" b="1" i="0" u="none" strike="noStrike" kern="1200" cap="none" spc="0" baseline="0" dirty="0">
                <a:solidFill>
                  <a:srgbClr val="303F8D"/>
                </a:solidFill>
                <a:uFillTx/>
                <a:latin typeface="Arial Rounded MT Bold" pitchFamily="34"/>
              </a:rPr>
              <a:t>concerter</a:t>
            </a:r>
          </a:p>
        </p:txBody>
      </p:sp>
      <p:sp>
        <p:nvSpPr>
          <p:cNvPr id="6" name="ZoneTexte 4">
            <a:extLst>
              <a:ext uri="{FF2B5EF4-FFF2-40B4-BE49-F238E27FC236}">
                <a16:creationId xmlns:a16="http://schemas.microsoft.com/office/drawing/2014/main" id="{F5264478-E43A-0AE7-6D40-89AB53BA1878}"/>
              </a:ext>
            </a:extLst>
          </p:cNvPr>
          <p:cNvSpPr txBox="1"/>
          <p:nvPr/>
        </p:nvSpPr>
        <p:spPr>
          <a:xfrm>
            <a:off x="-277904" y="2521970"/>
            <a:ext cx="12469910" cy="707882"/>
          </a:xfrm>
          <a:prstGeom prst="rect">
            <a:avLst/>
          </a:prstGeom>
          <a:solidFill>
            <a:srgbClr val="FFFFFF">
              <a:alpha val="80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4000" b="0" i="0" u="none" strike="noStrike" kern="1200" cap="none" spc="0" baseline="0" dirty="0">
                <a:solidFill>
                  <a:srgbClr val="000000"/>
                </a:solidFill>
                <a:uFillTx/>
                <a:latin typeface="Arial Rounded MT Bold" pitchFamily="34"/>
              </a:rPr>
              <a:t>		</a:t>
            </a:r>
            <a:r>
              <a:rPr lang="fr-BE" sz="4000" b="0" i="0" u="none" strike="noStrike" kern="1200" cap="none" spc="0" baseline="0" dirty="0">
                <a:solidFill>
                  <a:srgbClr val="303F8D"/>
                </a:solidFill>
                <a:uFillTx/>
                <a:latin typeface="Arial Rounded MT Bold" pitchFamily="34"/>
              </a:rPr>
              <a:t>adapter</a:t>
            </a:r>
          </a:p>
        </p:txBody>
      </p:sp>
      <p:sp>
        <p:nvSpPr>
          <p:cNvPr id="7" name="ZoneTexte 5">
            <a:extLst>
              <a:ext uri="{FF2B5EF4-FFF2-40B4-BE49-F238E27FC236}">
                <a16:creationId xmlns:a16="http://schemas.microsoft.com/office/drawing/2014/main" id="{DF7D00B7-FE44-570E-AF0F-9C4AC04C4F7A}"/>
              </a:ext>
            </a:extLst>
          </p:cNvPr>
          <p:cNvSpPr txBox="1"/>
          <p:nvPr/>
        </p:nvSpPr>
        <p:spPr>
          <a:xfrm>
            <a:off x="-277904" y="3229861"/>
            <a:ext cx="12469910" cy="707882"/>
          </a:xfrm>
          <a:prstGeom prst="rect">
            <a:avLst/>
          </a:prstGeom>
          <a:solidFill>
            <a:srgbClr val="FFFFFF">
              <a:alpha val="80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4000" b="0" i="0" u="none" strike="noStrike" kern="1200" cap="none" spc="0" baseline="0" dirty="0">
                <a:solidFill>
                  <a:srgbClr val="000000"/>
                </a:solidFill>
                <a:uFillTx/>
                <a:latin typeface="Arial Rounded MT Bold" pitchFamily="34"/>
              </a:rPr>
              <a:t>		</a:t>
            </a:r>
            <a:r>
              <a:rPr lang="fr-BE" sz="4000" b="0" i="0" u="none" strike="noStrike" kern="1200" cap="none" spc="0" baseline="0" dirty="0">
                <a:solidFill>
                  <a:srgbClr val="303F8D"/>
                </a:solidFill>
                <a:uFillTx/>
                <a:latin typeface="Arial Rounded MT Bold" pitchFamily="34"/>
              </a:rPr>
              <a:t>promouvoir</a:t>
            </a:r>
          </a:p>
        </p:txBody>
      </p:sp>
    </p:spTree>
    <p:extLst>
      <p:ext uri="{BB962C8B-B14F-4D97-AF65-F5344CB8AC3E}">
        <p14:creationId xmlns:p14="http://schemas.microsoft.com/office/powerpoint/2010/main" val="3776814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Passer d&amp;#39;une autoroute urbaine à un espace public | Good Move : à quand une  Petite Ceinture où l&amp;#39;on n&amp;#39;étouffe plus ?">
            <a:extLst>
              <a:ext uri="{FF2B5EF4-FFF2-40B4-BE49-F238E27FC236}">
                <a16:creationId xmlns:a16="http://schemas.microsoft.com/office/drawing/2014/main" id="{D9513445-A8EB-3FDA-D2C2-1E174CC03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144" y="4011160"/>
            <a:ext cx="2551308" cy="167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AEF9D6-C724-5B79-F4B8-2B310E6C9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91" y="1219592"/>
            <a:ext cx="7201270" cy="3492679"/>
          </a:xfrm>
          <a:prstGeom prst="rect">
            <a:avLst/>
          </a:prstGeom>
        </p:spPr>
      </p:pic>
      <p:pic>
        <p:nvPicPr>
          <p:cNvPr id="2050" name="Picture 2" descr="Région de Bruxelles-Capitale — Wikipédia">
            <a:extLst>
              <a:ext uri="{FF2B5EF4-FFF2-40B4-BE49-F238E27FC236}">
                <a16:creationId xmlns:a16="http://schemas.microsoft.com/office/drawing/2014/main" id="{C28E00E0-A0D2-B442-9E15-41FE3F6E7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336" y="119048"/>
            <a:ext cx="1479204" cy="92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D9EA0B-B1D1-5870-F703-4930E1532437}"/>
              </a:ext>
            </a:extLst>
          </p:cNvPr>
          <p:cNvSpPr/>
          <p:nvPr/>
        </p:nvSpPr>
        <p:spPr>
          <a:xfrm>
            <a:off x="1351722" y="5516217"/>
            <a:ext cx="2981739" cy="1202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6261BF-7923-493A-538B-24952A097698}"/>
              </a:ext>
            </a:extLst>
          </p:cNvPr>
          <p:cNvSpPr txBox="1"/>
          <p:nvPr/>
        </p:nvSpPr>
        <p:spPr>
          <a:xfrm>
            <a:off x="7768444" y="2153978"/>
            <a:ext cx="4283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rgbClr val="008200"/>
                </a:solidFill>
                <a:latin typeface="Arial Rounded MT Bold" panose="020F0704030504030204" pitchFamily="34" charset="0"/>
              </a:rPr>
              <a:t>Autorité régionale du transport</a:t>
            </a:r>
          </a:p>
          <a:p>
            <a:endParaRPr lang="fr-BE" dirty="0">
              <a:latin typeface="Arial Rounded MT Bold" panose="020F0704030504030204" pitchFamily="34" charset="0"/>
            </a:endParaRPr>
          </a:p>
          <a:p>
            <a:endParaRPr lang="fr-BE" dirty="0">
              <a:latin typeface="Arial Rounded MT Bold" panose="020F0704030504030204" pitchFamily="34" charset="0"/>
            </a:endParaRPr>
          </a:p>
          <a:p>
            <a:r>
              <a:rPr lang="fr-BE" dirty="0">
                <a:solidFill>
                  <a:srgbClr val="029FDE"/>
                </a:solidFill>
                <a:latin typeface="Arial Rounded MT Bold" panose="020F0704030504030204" pitchFamily="34" charset="0"/>
              </a:rPr>
              <a:t>Plan Régional de Mobilité (SUMP)</a:t>
            </a:r>
          </a:p>
        </p:txBody>
      </p:sp>
      <p:pic>
        <p:nvPicPr>
          <p:cNvPr id="2052" name="Picture 4" descr="Brussels Mobilty">
            <a:extLst>
              <a:ext uri="{FF2B5EF4-FFF2-40B4-BE49-F238E27FC236}">
                <a16:creationId xmlns:a16="http://schemas.microsoft.com/office/drawing/2014/main" id="{F3357BD7-8631-6397-D96A-D08A10042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026" y="357208"/>
            <a:ext cx="4293061" cy="115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A8BA35-2BF6-215F-CCCC-AAE40901A10A}"/>
              </a:ext>
            </a:extLst>
          </p:cNvPr>
          <p:cNvSpPr txBox="1"/>
          <p:nvPr/>
        </p:nvSpPr>
        <p:spPr>
          <a:xfrm>
            <a:off x="1404730" y="5217021"/>
            <a:ext cx="4283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latin typeface="Arial Rounded MT Bold" panose="020F0704030504030204" pitchFamily="34" charset="0"/>
              </a:rPr>
              <a:t>Population: 1,255,795</a:t>
            </a:r>
          </a:p>
          <a:p>
            <a:r>
              <a:rPr lang="fr-BE" dirty="0">
                <a:latin typeface="Arial Rounded MT Bold" panose="020F0704030504030204" pitchFamily="34" charset="0"/>
              </a:rPr>
              <a:t>Superficie totale: 162 km²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AC60C92-3E16-0E70-E7A7-3168DCB588F3}"/>
              </a:ext>
            </a:extLst>
          </p:cNvPr>
          <p:cNvCxnSpPr>
            <a:cxnSpLocks/>
          </p:cNvCxnSpPr>
          <p:nvPr/>
        </p:nvCxnSpPr>
        <p:spPr>
          <a:xfrm flipV="1">
            <a:off x="9527347" y="1620078"/>
            <a:ext cx="0" cy="533900"/>
          </a:xfrm>
          <a:prstGeom prst="straightConnector1">
            <a:avLst/>
          </a:prstGeom>
          <a:ln w="41275">
            <a:solidFill>
              <a:srgbClr val="0082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80DD7F5-1998-55E9-B8A8-76E05E156AF2}"/>
              </a:ext>
            </a:extLst>
          </p:cNvPr>
          <p:cNvCxnSpPr>
            <a:cxnSpLocks/>
          </p:cNvCxnSpPr>
          <p:nvPr/>
        </p:nvCxnSpPr>
        <p:spPr>
          <a:xfrm>
            <a:off x="9527347" y="3429000"/>
            <a:ext cx="0" cy="624158"/>
          </a:xfrm>
          <a:prstGeom prst="straightConnector1">
            <a:avLst/>
          </a:prstGeom>
          <a:ln w="41275">
            <a:solidFill>
              <a:srgbClr val="029FDE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5125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9305DA-CE6A-3B76-36A0-D1959B40B3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9376" y="151807"/>
            <a:ext cx="11233248" cy="778099"/>
          </a:xfrm>
        </p:spPr>
        <p:txBody>
          <a:bodyPr/>
          <a:lstStyle/>
          <a:p>
            <a:pPr lvl="0" algn="l"/>
            <a:r>
              <a:rPr lang="fr-BE" dirty="0"/>
              <a:t>Gestion des acteurs &amp; partenaires</a:t>
            </a: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E268390-F002-5174-A067-B0C936A91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50" y="4262118"/>
            <a:ext cx="5513575" cy="244206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9F1B442-61CD-7509-CB7E-926C38BBB6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17854" y="994565"/>
            <a:ext cx="4180380" cy="31339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6" descr="Une image contenant intérieur, personne, habits, Immeuble de bureaux&#10;&#10;Le contenu généré par l’IA peut être incorrect.">
            <a:extLst>
              <a:ext uri="{FF2B5EF4-FFF2-40B4-BE49-F238E27FC236}">
                <a16:creationId xmlns:a16="http://schemas.microsoft.com/office/drawing/2014/main" id="{D690A610-86D5-7572-EBB3-DC9F4ECB1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246" y="993267"/>
            <a:ext cx="4180380" cy="313528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2" descr="CAWaB asbl">
            <a:extLst>
              <a:ext uri="{FF2B5EF4-FFF2-40B4-BE49-F238E27FC236}">
                <a16:creationId xmlns:a16="http://schemas.microsoft.com/office/drawing/2014/main" id="{8A4F6274-5903-8A14-DAB3-90F9912279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45193" y="1223266"/>
            <a:ext cx="813742" cy="7883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2" descr="Charte graphique | Ville de Bruxelles">
            <a:extLst>
              <a:ext uri="{FF2B5EF4-FFF2-40B4-BE49-F238E27FC236}">
                <a16:creationId xmlns:a16="http://schemas.microsoft.com/office/drawing/2014/main" id="{F7F1F6BC-E689-BDF0-E1D3-2C03E4FE473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06258" y="4370219"/>
            <a:ext cx="649416" cy="3532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4" descr="1070 Anderlecht | Anderlecht">
            <a:extLst>
              <a:ext uri="{FF2B5EF4-FFF2-40B4-BE49-F238E27FC236}">
                <a16:creationId xmlns:a16="http://schemas.microsoft.com/office/drawing/2014/main" id="{22BBB61F-A025-723B-5037-9B885BD9E22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46644" y="4337108"/>
            <a:ext cx="381286" cy="3812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6" descr="Concept graphique">
            <a:extLst>
              <a:ext uri="{FF2B5EF4-FFF2-40B4-BE49-F238E27FC236}">
                <a16:creationId xmlns:a16="http://schemas.microsoft.com/office/drawing/2014/main" id="{AD6B0E49-EB00-150F-F2BB-6FF0FE125B3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712329" y="4421160"/>
            <a:ext cx="649416" cy="24621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8" descr="La commune d'Etterbeek est un service public...">
            <a:extLst>
              <a:ext uri="{FF2B5EF4-FFF2-40B4-BE49-F238E27FC236}">
                <a16:creationId xmlns:a16="http://schemas.microsoft.com/office/drawing/2014/main" id="{F0C9FB43-8E1A-E69C-D862-4B8985BB0B4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606128" y="4404646"/>
            <a:ext cx="738039" cy="24621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0" descr="Evere - Ma commune">
            <a:extLst>
              <a:ext uri="{FF2B5EF4-FFF2-40B4-BE49-F238E27FC236}">
                <a16:creationId xmlns:a16="http://schemas.microsoft.com/office/drawing/2014/main" id="{D742983F-827B-5BD6-4390-65F54D4B1BF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592189" y="4404646"/>
            <a:ext cx="335255" cy="3187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2" descr="ganshoren-logo – Commune de Ganshoren">
            <a:extLst>
              <a:ext uri="{FF2B5EF4-FFF2-40B4-BE49-F238E27FC236}">
                <a16:creationId xmlns:a16="http://schemas.microsoft.com/office/drawing/2014/main" id="{9481AF9C-2201-5B31-19F2-79E616A1097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146115" y="4401702"/>
            <a:ext cx="261939" cy="3246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14" descr="Jette 1090 | Jette">
            <a:extLst>
              <a:ext uri="{FF2B5EF4-FFF2-40B4-BE49-F238E27FC236}">
                <a16:creationId xmlns:a16="http://schemas.microsoft.com/office/drawing/2014/main" id="{C844990A-D3EE-8370-49DF-1DFA32E0769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57415" y="4829623"/>
            <a:ext cx="367259" cy="36725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16" descr="Commune - Koekelberg - Gemeente | Koekelberg">
            <a:extLst>
              <a:ext uri="{FF2B5EF4-FFF2-40B4-BE49-F238E27FC236}">
                <a16:creationId xmlns:a16="http://schemas.microsoft.com/office/drawing/2014/main" id="{591B9BF4-2BA9-93F9-C97C-987E0BBF561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355945" y="4840605"/>
            <a:ext cx="357420" cy="3574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18" descr="Auderghem Oudergem | Auderghem | Facebook">
            <a:extLst>
              <a:ext uri="{FF2B5EF4-FFF2-40B4-BE49-F238E27FC236}">
                <a16:creationId xmlns:a16="http://schemas.microsoft.com/office/drawing/2014/main" id="{97BBBB19-11DE-DE77-3D04-140EACF4914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893658" y="4787021"/>
            <a:ext cx="349785" cy="46458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20" descr="Logo et charte graphique | Schaerbeek">
            <a:extLst>
              <a:ext uri="{FF2B5EF4-FFF2-40B4-BE49-F238E27FC236}">
                <a16:creationId xmlns:a16="http://schemas.microsoft.com/office/drawing/2014/main" id="{B76C67C7-01E5-6050-B0F0-6B82AE831DE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377037" y="4829623"/>
            <a:ext cx="481276" cy="4039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Picture 22" descr="Berchem-Sainte-Agathe">
            <a:extLst>
              <a:ext uri="{FF2B5EF4-FFF2-40B4-BE49-F238E27FC236}">
                <a16:creationId xmlns:a16="http://schemas.microsoft.com/office/drawing/2014/main" id="{2D0E5895-ABE1-A0F2-486E-F8558E159841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3003063" y="4810000"/>
            <a:ext cx="401586" cy="48163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4" descr="Kit de communication - Maison des Cultures de Saint-Gilles">
            <a:extLst>
              <a:ext uri="{FF2B5EF4-FFF2-40B4-BE49-F238E27FC236}">
                <a16:creationId xmlns:a16="http://schemas.microsoft.com/office/drawing/2014/main" id="{88FAD614-2DB5-9B5A-6C12-6FB541745109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3470742" y="4921465"/>
            <a:ext cx="989828" cy="2587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26" descr="Logo commune - carré — Français">
            <a:extLst>
              <a:ext uri="{FF2B5EF4-FFF2-40B4-BE49-F238E27FC236}">
                <a16:creationId xmlns:a16="http://schemas.microsoft.com/office/drawing/2014/main" id="{5F7D924C-2573-FB25-EC6C-683CA9B307B2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4606079" y="4841830"/>
            <a:ext cx="401586" cy="40977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28" descr="Fermeture administration communale : 31 décembre 2018 &amp; 1 et 2 janvier 2019  | Saint-Josse-ten-Noode">
            <a:extLst>
              <a:ext uri="{FF2B5EF4-FFF2-40B4-BE49-F238E27FC236}">
                <a16:creationId xmlns:a16="http://schemas.microsoft.com/office/drawing/2014/main" id="{1FFFEBBD-9AB5-C301-C6CD-09CF7CE6FEDF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066958" y="5417554"/>
            <a:ext cx="335255" cy="43047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1" name="Picture 30" descr="Commune de Woluwe-Saint-Lambert |Schola ULB">
            <a:extLst>
              <a:ext uri="{FF2B5EF4-FFF2-40B4-BE49-F238E27FC236}">
                <a16:creationId xmlns:a16="http://schemas.microsoft.com/office/drawing/2014/main" id="{76E51250-EA3C-912A-0EF3-7E2BBC74026A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715405" y="5417554"/>
            <a:ext cx="400488" cy="40048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2" name="Picture 32" descr="Un nouveau logo pour Woluwe1150 ! - Woluwe Saint Pierre">
            <a:extLst>
              <a:ext uri="{FF2B5EF4-FFF2-40B4-BE49-F238E27FC236}">
                <a16:creationId xmlns:a16="http://schemas.microsoft.com/office/drawing/2014/main" id="{2BB352C6-E594-54EF-67C7-18806BF371F9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2385477" y="5500079"/>
            <a:ext cx="535317" cy="2783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3" name="Picture 34" descr="Accueil | Uccle">
            <a:extLst>
              <a:ext uri="{FF2B5EF4-FFF2-40B4-BE49-F238E27FC236}">
                <a16:creationId xmlns:a16="http://schemas.microsoft.com/office/drawing/2014/main" id="{5AD791CC-A9B8-F1A3-02C8-E1D74C33F7D4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3179789" y="5451451"/>
            <a:ext cx="426339" cy="37373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4" name="Picture 36" descr="Commune de Forest - Gemeente Vorst | Forest">
            <a:extLst>
              <a:ext uri="{FF2B5EF4-FFF2-40B4-BE49-F238E27FC236}">
                <a16:creationId xmlns:a16="http://schemas.microsoft.com/office/drawing/2014/main" id="{36BFE161-B013-ACC3-6850-E90DE4639B07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3892399" y="5415076"/>
            <a:ext cx="448357" cy="44835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5" name="Picture 38" descr="Déclaration d'accessibilité - Watermael-Boitsfort | Watermaal-Bosvoorde">
            <a:extLst>
              <a:ext uri="{FF2B5EF4-FFF2-40B4-BE49-F238E27FC236}">
                <a16:creationId xmlns:a16="http://schemas.microsoft.com/office/drawing/2014/main" id="{551D01C7-CAD2-5B1D-BFE5-029290D10D62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4571625" y="5532888"/>
            <a:ext cx="836419" cy="2402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6" name="Image 29">
            <a:extLst>
              <a:ext uri="{FF2B5EF4-FFF2-40B4-BE49-F238E27FC236}">
                <a16:creationId xmlns:a16="http://schemas.microsoft.com/office/drawing/2014/main" id="{FB45D6F8-1907-FDE8-9568-46BAB2645F9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1227" y="2724052"/>
            <a:ext cx="1659645" cy="52428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7" name="Picture 8" descr="safe.brussels • Stratégie régionale de lutte contre le trafic de drogues -  féda bxl asbl">
            <a:extLst>
              <a:ext uri="{FF2B5EF4-FFF2-40B4-BE49-F238E27FC236}">
                <a16:creationId xmlns:a16="http://schemas.microsoft.com/office/drawing/2014/main" id="{6149551A-764B-2299-C650-D84EDD0794B5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1334164" y="1750673"/>
            <a:ext cx="1873907" cy="107162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8" name="Picture 10" descr="News &amp; events | its">
            <a:extLst>
              <a:ext uri="{FF2B5EF4-FFF2-40B4-BE49-F238E27FC236}">
                <a16:creationId xmlns:a16="http://schemas.microsoft.com/office/drawing/2014/main" id="{6F65763B-8357-970F-3616-A3584FCF067D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1405377" y="3224960"/>
            <a:ext cx="1757458" cy="87872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2" descr="Floya – Applications sur Google Play">
            <a:extLst>
              <a:ext uri="{FF2B5EF4-FFF2-40B4-BE49-F238E27FC236}">
                <a16:creationId xmlns:a16="http://schemas.microsoft.com/office/drawing/2014/main" id="{3DCAAEB5-6015-82AF-F6EC-D1143A9B6810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1974857" y="1076367"/>
            <a:ext cx="788313" cy="78831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16D13-157D-8C9E-4CD8-F77823A8D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ucune description de photo disponible.">
            <a:extLst>
              <a:ext uri="{FF2B5EF4-FFF2-40B4-BE49-F238E27FC236}">
                <a16:creationId xmlns:a16="http://schemas.microsoft.com/office/drawing/2014/main" id="{521EA7FC-B944-BBDE-7D78-19BB36BD14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77904" y="0"/>
            <a:ext cx="12469910" cy="83132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DA59BB47-2EBE-0E3B-EA63-19D94279F03E}"/>
              </a:ext>
            </a:extLst>
          </p:cNvPr>
          <p:cNvSpPr/>
          <p:nvPr/>
        </p:nvSpPr>
        <p:spPr>
          <a:xfrm>
            <a:off x="-277904" y="0"/>
            <a:ext cx="12469910" cy="8313267"/>
          </a:xfrm>
          <a:prstGeom prst="rect">
            <a:avLst/>
          </a:prstGeom>
          <a:solidFill>
            <a:srgbClr val="0E2841">
              <a:alpha val="7098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4" name="ZoneTexte 1">
            <a:extLst>
              <a:ext uri="{FF2B5EF4-FFF2-40B4-BE49-F238E27FC236}">
                <a16:creationId xmlns:a16="http://schemas.microsoft.com/office/drawing/2014/main" id="{87747868-18C3-2E43-3CB1-0D5CEEA59042}"/>
              </a:ext>
            </a:extLst>
          </p:cNvPr>
          <p:cNvSpPr txBox="1"/>
          <p:nvPr/>
        </p:nvSpPr>
        <p:spPr>
          <a:xfrm>
            <a:off x="-277904" y="1106204"/>
            <a:ext cx="12469910" cy="707882"/>
          </a:xfrm>
          <a:prstGeom prst="rect">
            <a:avLst/>
          </a:prstGeom>
          <a:solidFill>
            <a:srgbClr val="FFFFFF">
              <a:alpha val="80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4000" b="0" i="0" u="none" strike="noStrike" kern="1200" cap="none" spc="0" baseline="0" dirty="0">
                <a:solidFill>
                  <a:srgbClr val="000000"/>
                </a:solidFill>
                <a:uFillTx/>
                <a:latin typeface="Arial Rounded MT Bold" pitchFamily="34"/>
              </a:rPr>
              <a:t>		</a:t>
            </a:r>
            <a:r>
              <a:rPr lang="fr-BE" sz="4000" b="0" i="0" u="none" strike="noStrike" kern="1200" cap="none" spc="0" baseline="0" dirty="0">
                <a:solidFill>
                  <a:srgbClr val="303F8D"/>
                </a:solidFill>
                <a:uFillTx/>
                <a:latin typeface="Arial Rounded MT Bold" pitchFamily="34"/>
              </a:rPr>
              <a:t>mesurer</a:t>
            </a: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48C0EA26-413E-2CBD-C44D-06977875D02D}"/>
              </a:ext>
            </a:extLst>
          </p:cNvPr>
          <p:cNvSpPr txBox="1"/>
          <p:nvPr/>
        </p:nvSpPr>
        <p:spPr>
          <a:xfrm>
            <a:off x="-277910" y="1814086"/>
            <a:ext cx="12469910" cy="707882"/>
          </a:xfrm>
          <a:prstGeom prst="rect">
            <a:avLst/>
          </a:prstGeom>
          <a:solidFill>
            <a:srgbClr val="FFFFFF">
              <a:alpha val="80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4000" b="0" i="0" u="none" strike="noStrike" kern="1200" cap="none" spc="0" baseline="0" dirty="0">
                <a:solidFill>
                  <a:srgbClr val="000000"/>
                </a:solidFill>
                <a:uFillTx/>
                <a:latin typeface="Arial Rounded MT Bold" pitchFamily="34"/>
              </a:rPr>
              <a:t>		</a:t>
            </a:r>
            <a:r>
              <a:rPr lang="fr-BE" sz="4000" b="0" i="0" u="none" strike="noStrike" kern="1200" cap="none" spc="0" baseline="0" dirty="0">
                <a:solidFill>
                  <a:srgbClr val="303F8D"/>
                </a:solidFill>
                <a:uFillTx/>
                <a:latin typeface="Arial Rounded MT Bold" pitchFamily="34"/>
              </a:rPr>
              <a:t>concerter</a:t>
            </a:r>
          </a:p>
        </p:txBody>
      </p:sp>
      <p:sp>
        <p:nvSpPr>
          <p:cNvPr id="6" name="ZoneTexte 4">
            <a:extLst>
              <a:ext uri="{FF2B5EF4-FFF2-40B4-BE49-F238E27FC236}">
                <a16:creationId xmlns:a16="http://schemas.microsoft.com/office/drawing/2014/main" id="{1BB6E2BD-7271-32B4-C423-92A7F54841D3}"/>
              </a:ext>
            </a:extLst>
          </p:cNvPr>
          <p:cNvSpPr txBox="1"/>
          <p:nvPr/>
        </p:nvSpPr>
        <p:spPr>
          <a:xfrm>
            <a:off x="-277904" y="2521970"/>
            <a:ext cx="12469910" cy="707882"/>
          </a:xfrm>
          <a:prstGeom prst="rect">
            <a:avLst/>
          </a:prstGeom>
          <a:solidFill>
            <a:srgbClr val="FFFFFF">
              <a:alpha val="80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4000" b="1" i="0" u="none" strike="noStrike" kern="1200" cap="none" spc="0" baseline="0" dirty="0">
                <a:solidFill>
                  <a:srgbClr val="000000"/>
                </a:solidFill>
                <a:uFillTx/>
                <a:latin typeface="Arial Rounded MT Bold" pitchFamily="34"/>
              </a:rPr>
              <a:t>		</a:t>
            </a:r>
            <a:r>
              <a:rPr lang="fr-BE" sz="4000" b="1" i="0" u="none" strike="noStrike" kern="1200" cap="none" spc="0" baseline="0" dirty="0">
                <a:solidFill>
                  <a:srgbClr val="303F8D"/>
                </a:solidFill>
                <a:uFillTx/>
                <a:latin typeface="Arial Rounded MT Bold" pitchFamily="34"/>
              </a:rPr>
              <a:t>adapter</a:t>
            </a:r>
          </a:p>
        </p:txBody>
      </p:sp>
      <p:sp>
        <p:nvSpPr>
          <p:cNvPr id="7" name="ZoneTexte 5">
            <a:extLst>
              <a:ext uri="{FF2B5EF4-FFF2-40B4-BE49-F238E27FC236}">
                <a16:creationId xmlns:a16="http://schemas.microsoft.com/office/drawing/2014/main" id="{0B7BA003-F926-8812-FC8A-3A45237B6FB0}"/>
              </a:ext>
            </a:extLst>
          </p:cNvPr>
          <p:cNvSpPr txBox="1"/>
          <p:nvPr/>
        </p:nvSpPr>
        <p:spPr>
          <a:xfrm>
            <a:off x="-277904" y="3229861"/>
            <a:ext cx="12469910" cy="707882"/>
          </a:xfrm>
          <a:prstGeom prst="rect">
            <a:avLst/>
          </a:prstGeom>
          <a:solidFill>
            <a:srgbClr val="FFFFFF">
              <a:alpha val="80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4000" b="0" i="0" u="none" strike="noStrike" kern="1200" cap="none" spc="0" baseline="0" dirty="0">
                <a:solidFill>
                  <a:srgbClr val="000000"/>
                </a:solidFill>
                <a:uFillTx/>
                <a:latin typeface="Arial Rounded MT Bold" pitchFamily="34"/>
              </a:rPr>
              <a:t>		</a:t>
            </a:r>
            <a:r>
              <a:rPr lang="fr-BE" sz="4000" b="0" i="0" u="none" strike="noStrike" kern="1200" cap="none" spc="0" baseline="0" dirty="0">
                <a:solidFill>
                  <a:srgbClr val="303F8D"/>
                </a:solidFill>
                <a:uFillTx/>
                <a:latin typeface="Arial Rounded MT Bold" pitchFamily="34"/>
              </a:rPr>
              <a:t>promouvoir</a:t>
            </a:r>
          </a:p>
        </p:txBody>
      </p:sp>
    </p:spTree>
    <p:extLst>
      <p:ext uri="{BB962C8B-B14F-4D97-AF65-F5344CB8AC3E}">
        <p14:creationId xmlns:p14="http://schemas.microsoft.com/office/powerpoint/2010/main" val="678828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Table&#10;&#10;Description automatically generated with low confidence">
            <a:extLst>
              <a:ext uri="{FF2B5EF4-FFF2-40B4-BE49-F238E27FC236}">
                <a16:creationId xmlns:a16="http://schemas.microsoft.com/office/drawing/2014/main" id="{D55744A4-FE84-DFE3-2905-B90EC1403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151" y="2276874"/>
            <a:ext cx="8187702" cy="316958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ZoneTexte 7">
            <a:extLst>
              <a:ext uri="{FF2B5EF4-FFF2-40B4-BE49-F238E27FC236}">
                <a16:creationId xmlns:a16="http://schemas.microsoft.com/office/drawing/2014/main" id="{A852E963-2784-1A9F-3DFA-4B140F65377B}"/>
              </a:ext>
            </a:extLst>
          </p:cNvPr>
          <p:cNvSpPr txBox="1"/>
          <p:nvPr/>
        </p:nvSpPr>
        <p:spPr>
          <a:xfrm rot="16200004">
            <a:off x="1428443" y="2697265"/>
            <a:ext cx="778099" cy="369335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800" b="1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RIEN</a:t>
            </a:r>
          </a:p>
        </p:txBody>
      </p:sp>
      <p:sp>
        <p:nvSpPr>
          <p:cNvPr id="5" name="ZoneTexte 8">
            <a:extLst>
              <a:ext uri="{FF2B5EF4-FFF2-40B4-BE49-F238E27FC236}">
                <a16:creationId xmlns:a16="http://schemas.microsoft.com/office/drawing/2014/main" id="{6E42E5B8-9D33-A7E3-D9C9-0B5E9C95FF63}"/>
              </a:ext>
            </a:extLst>
          </p:cNvPr>
          <p:cNvSpPr txBox="1"/>
          <p:nvPr/>
        </p:nvSpPr>
        <p:spPr>
          <a:xfrm rot="16200004">
            <a:off x="9445201" y="3147479"/>
            <a:ext cx="1783017" cy="369332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800" b="1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INTERDICTION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6C90092-CDBE-6A9E-E581-777D430EA292}"/>
              </a:ext>
            </a:extLst>
          </p:cNvPr>
          <p:cNvSpPr/>
          <p:nvPr/>
        </p:nvSpPr>
        <p:spPr>
          <a:xfrm>
            <a:off x="2124571" y="2417838"/>
            <a:ext cx="1296143" cy="1656179"/>
          </a:xfrm>
          <a:prstGeom prst="rect">
            <a:avLst/>
          </a:prstGeom>
          <a:noFill/>
          <a:ln w="57150" cap="flat">
            <a:solidFill>
              <a:srgbClr val="FFC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7" name="ZoneTexte 4">
            <a:extLst>
              <a:ext uri="{FF2B5EF4-FFF2-40B4-BE49-F238E27FC236}">
                <a16:creationId xmlns:a16="http://schemas.microsoft.com/office/drawing/2014/main" id="{09A565AD-51DB-6656-1BB6-B91041143DF7}"/>
              </a:ext>
            </a:extLst>
          </p:cNvPr>
          <p:cNvSpPr txBox="1"/>
          <p:nvPr/>
        </p:nvSpPr>
        <p:spPr>
          <a:xfrm>
            <a:off x="2404588" y="2026932"/>
            <a:ext cx="736099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800" b="0" i="0" u="none" strike="noStrike" kern="1200" cap="none" spc="0" baseline="0" dirty="0">
                <a:solidFill>
                  <a:srgbClr val="FFC000"/>
                </a:solidFill>
                <a:uFillTx/>
                <a:latin typeface="Arial Rounded MT Bold" pitchFamily="34"/>
              </a:rPr>
              <a:t>2013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640FD3A-5B42-AE16-EF26-BBC74C33FC42}"/>
              </a:ext>
            </a:extLst>
          </p:cNvPr>
          <p:cNvSpPr txBox="1">
            <a:spLocks/>
          </p:cNvSpPr>
          <p:nvPr/>
        </p:nvSpPr>
        <p:spPr>
          <a:xfrm>
            <a:off x="679780" y="427040"/>
            <a:ext cx="11233248" cy="778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7F7F7F"/>
                </a:solidFill>
                <a:latin typeface="Arial" pitchFamily="34"/>
                <a:ea typeface="+mj-ea"/>
                <a:cs typeface="Arial" pitchFamily="34"/>
              </a:defRPr>
            </a:lvl1pPr>
          </a:lstStyle>
          <a:p>
            <a:pPr algn="l"/>
            <a:r>
              <a:rPr lang="fr-BE" dirty="0">
                <a:solidFill>
                  <a:srgbClr val="76B500"/>
                </a:solidFill>
              </a:rPr>
              <a:t>La « </a:t>
            </a:r>
            <a:r>
              <a:rPr lang="fr-BE" dirty="0" err="1">
                <a:solidFill>
                  <a:srgbClr val="76B500"/>
                </a:solidFill>
              </a:rPr>
              <a:t>toolbox</a:t>
            </a:r>
            <a:r>
              <a:rPr lang="fr-BE" dirty="0">
                <a:solidFill>
                  <a:srgbClr val="76B500"/>
                </a:solidFill>
              </a:rPr>
              <a:t> » réglementaire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84F600-9EDF-662B-2935-9A14A1364AB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l"/>
            <a:r>
              <a:rPr lang="fr-BE" dirty="0"/>
              <a:t>Modification de l’arrêté/décret autopartage (2022)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AEF9F9C-2FB0-4902-0D06-C8624747ED8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7380" y="1220751"/>
            <a:ext cx="11233248" cy="4416487"/>
          </a:xfrm>
        </p:spPr>
        <p:txBody>
          <a:bodyPr/>
          <a:lstStyle/>
          <a:p>
            <a:pPr marL="342900" lvl="0" indent="-342900">
              <a:lnSpc>
                <a:spcPts val="2935"/>
              </a:lnSpc>
            </a:pPr>
            <a:r>
              <a:rPr lang="nl-NL" sz="2400" b="1" dirty="0" err="1">
                <a:solidFill>
                  <a:srgbClr val="7F7F7F"/>
                </a:solidFill>
                <a:latin typeface="Arial" pitchFamily="34"/>
                <a:cs typeface="Arial" pitchFamily="34"/>
              </a:rPr>
              <a:t>Durée</a:t>
            </a:r>
            <a:r>
              <a:rPr lang="nl-NL" sz="2400" b="1" dirty="0">
                <a:solidFill>
                  <a:srgbClr val="7F7F7F"/>
                </a:solidFill>
                <a:latin typeface="Arial" pitchFamily="34"/>
                <a:cs typeface="Arial" pitchFamily="34"/>
              </a:rPr>
              <a:t> max. de </a:t>
            </a:r>
            <a:r>
              <a:rPr lang="nl-NL" sz="2400" b="1" dirty="0" err="1">
                <a:solidFill>
                  <a:srgbClr val="7F7F7F"/>
                </a:solidFill>
                <a:latin typeface="Arial" pitchFamily="34"/>
                <a:cs typeface="Arial" pitchFamily="34"/>
              </a:rPr>
              <a:t>location</a:t>
            </a:r>
            <a:r>
              <a:rPr lang="nl-NL" sz="2400" b="1" dirty="0">
                <a:solidFill>
                  <a:srgbClr val="7F7F7F"/>
                </a:solidFill>
                <a:latin typeface="Arial" pitchFamily="34"/>
                <a:cs typeface="Arial" pitchFamily="34"/>
              </a:rPr>
              <a:t>: de 3 jours à 2 </a:t>
            </a:r>
            <a:r>
              <a:rPr lang="nl-NL" sz="2400" b="1" dirty="0" err="1">
                <a:solidFill>
                  <a:srgbClr val="7F7F7F"/>
                </a:solidFill>
                <a:latin typeface="Arial" pitchFamily="34"/>
                <a:cs typeface="Arial" pitchFamily="34"/>
              </a:rPr>
              <a:t>semaines</a:t>
            </a:r>
            <a:endParaRPr lang="fr-BE" sz="2400" b="1" dirty="0">
              <a:solidFill>
                <a:srgbClr val="7F7F7F"/>
              </a:solidFill>
              <a:latin typeface="Arial" pitchFamily="34"/>
              <a:cs typeface="Arial" pitchFamily="34"/>
            </a:endParaRPr>
          </a:p>
          <a:p>
            <a:pPr marL="342900" lvl="0" indent="-342900">
              <a:lnSpc>
                <a:spcPts val="2935"/>
              </a:lnSpc>
            </a:pPr>
            <a:endParaRPr lang="fr-BE" sz="2400" b="1" dirty="0">
              <a:solidFill>
                <a:srgbClr val="7F7F7F"/>
              </a:solidFill>
              <a:latin typeface="Arial" pitchFamily="34"/>
              <a:cs typeface="Arial" pitchFamily="34"/>
            </a:endParaRPr>
          </a:p>
          <a:p>
            <a:pPr marL="342900" lvl="0" indent="-342900">
              <a:lnSpc>
                <a:spcPts val="2935"/>
              </a:lnSpc>
            </a:pPr>
            <a:r>
              <a:rPr lang="fr-BE" sz="2400" b="1" dirty="0">
                <a:solidFill>
                  <a:srgbClr val="7F7F7F"/>
                </a:solidFill>
                <a:latin typeface="Arial" pitchFamily="34"/>
                <a:cs typeface="Arial" pitchFamily="34"/>
              </a:rPr>
              <a:t>Moins de contraintes pour la tarification</a:t>
            </a:r>
          </a:p>
          <a:p>
            <a:pPr marL="342900" lvl="0" indent="-342900">
              <a:lnSpc>
                <a:spcPts val="2935"/>
              </a:lnSpc>
            </a:pPr>
            <a:endParaRPr lang="fr-BE" sz="2400" b="1" dirty="0">
              <a:solidFill>
                <a:srgbClr val="7F7F7F"/>
              </a:solidFill>
              <a:latin typeface="Arial" pitchFamily="34"/>
              <a:cs typeface="Arial" pitchFamily="34"/>
            </a:endParaRPr>
          </a:p>
          <a:p>
            <a:pPr marL="342900" lvl="0" indent="-342900">
              <a:lnSpc>
                <a:spcPts val="2935"/>
              </a:lnSpc>
            </a:pPr>
            <a:r>
              <a:rPr lang="nl-NL" sz="2400" b="1" dirty="0" err="1">
                <a:solidFill>
                  <a:srgbClr val="7F7F7F"/>
                </a:solidFill>
                <a:latin typeface="Arial" pitchFamily="34"/>
                <a:cs typeface="Arial" pitchFamily="34"/>
              </a:rPr>
              <a:t>Contraintes</a:t>
            </a:r>
            <a:r>
              <a:rPr lang="nl-NL" sz="2400" b="1" dirty="0">
                <a:solidFill>
                  <a:srgbClr val="7F7F7F"/>
                </a:solidFill>
                <a:latin typeface="Arial" pitchFamily="34"/>
                <a:cs typeface="Arial" pitchFamily="34"/>
              </a:rPr>
              <a:t> </a:t>
            </a:r>
            <a:r>
              <a:rPr lang="nl-NL" sz="2400" b="1" dirty="0" err="1">
                <a:solidFill>
                  <a:srgbClr val="7F7F7F"/>
                </a:solidFill>
                <a:latin typeface="Arial" pitchFamily="34"/>
                <a:cs typeface="Arial" pitchFamily="34"/>
              </a:rPr>
              <a:t>environnementales</a:t>
            </a:r>
            <a:r>
              <a:rPr lang="nl-NL" sz="2400" b="1" dirty="0">
                <a:solidFill>
                  <a:srgbClr val="7F7F7F"/>
                </a:solidFill>
                <a:latin typeface="Arial" pitchFamily="34"/>
                <a:cs typeface="Arial" pitchFamily="34"/>
              </a:rPr>
              <a:t> des </a:t>
            </a:r>
            <a:r>
              <a:rPr lang="nl-NL" sz="2400" b="1" dirty="0" err="1">
                <a:solidFill>
                  <a:srgbClr val="7F7F7F"/>
                </a:solidFill>
                <a:latin typeface="Arial" pitchFamily="34"/>
                <a:cs typeface="Arial" pitchFamily="34"/>
              </a:rPr>
              <a:t>véhicules</a:t>
            </a:r>
            <a:r>
              <a:rPr lang="nl-NL" sz="2400" b="1" dirty="0">
                <a:solidFill>
                  <a:srgbClr val="7F7F7F"/>
                </a:solidFill>
                <a:latin typeface="Arial" pitchFamily="34"/>
                <a:cs typeface="Arial" pitchFamily="34"/>
              </a:rPr>
              <a:t> </a:t>
            </a:r>
            <a:r>
              <a:rPr lang="nl-NL" sz="2400" b="1" dirty="0" err="1">
                <a:solidFill>
                  <a:srgbClr val="7F7F7F"/>
                </a:solidFill>
                <a:latin typeface="Arial" pitchFamily="34"/>
                <a:cs typeface="Arial" pitchFamily="34"/>
              </a:rPr>
              <a:t>adaptées</a:t>
            </a:r>
            <a:r>
              <a:rPr lang="nl-NL" sz="2400" b="1" dirty="0">
                <a:solidFill>
                  <a:srgbClr val="7F7F7F"/>
                </a:solidFill>
                <a:latin typeface="Arial" pitchFamily="34"/>
                <a:cs typeface="Arial" pitchFamily="34"/>
              </a:rPr>
              <a:t> (</a:t>
            </a:r>
            <a:r>
              <a:rPr lang="nl-NL" sz="2400" b="1" dirty="0" err="1">
                <a:solidFill>
                  <a:srgbClr val="7F7F7F"/>
                </a:solidFill>
                <a:latin typeface="Arial" pitchFamily="34"/>
                <a:cs typeface="Arial" pitchFamily="34"/>
              </a:rPr>
              <a:t>ecoscore</a:t>
            </a:r>
            <a:r>
              <a:rPr lang="nl-NL" sz="2400" b="1" dirty="0">
                <a:solidFill>
                  <a:srgbClr val="7F7F7F"/>
                </a:solidFill>
                <a:latin typeface="Arial" pitchFamily="34"/>
                <a:cs typeface="Arial" pitchFamily="34"/>
              </a:rPr>
              <a:t>)</a:t>
            </a:r>
            <a:r>
              <a:rPr lang="fr-BE" sz="2400" b="1" dirty="0">
                <a:solidFill>
                  <a:srgbClr val="7F7F7F"/>
                </a:solidFill>
                <a:latin typeface="Arial" pitchFamily="34"/>
                <a:cs typeface="Arial" pitchFamily="34"/>
              </a:rPr>
              <a:t> </a:t>
            </a:r>
          </a:p>
          <a:p>
            <a:pPr marL="0" lvl="0" indent="0">
              <a:lnSpc>
                <a:spcPts val="2935"/>
              </a:lnSpc>
              <a:buNone/>
            </a:pPr>
            <a:endParaRPr lang="fr-BE" sz="2667" b="1" dirty="0">
              <a:solidFill>
                <a:srgbClr val="7F7F7F"/>
              </a:solidFill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4FDD8D-7234-E985-3CBD-DB5911EA79F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l"/>
            <a:r>
              <a:rPr lang="fr-BE" dirty="0"/>
              <a:t>Evolution de l’offre</a:t>
            </a:r>
          </a:p>
        </p:txBody>
      </p:sp>
      <p:pic>
        <p:nvPicPr>
          <p:cNvPr id="3" name="Picture 2" descr="RÃ©sultat de recherche d'images pour &quot;cambio logo&quot;">
            <a:extLst>
              <a:ext uri="{FF2B5EF4-FFF2-40B4-BE49-F238E27FC236}">
                <a16:creationId xmlns:a16="http://schemas.microsoft.com/office/drawing/2014/main" id="{786F279E-BD95-BB52-F7F5-624CF06949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97911" y="1448089"/>
            <a:ext cx="1652869" cy="16820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22" descr="RÃ©sultat de recherche d'images pour &quot;logo poppy mobility&quot;">
            <a:extLst>
              <a:ext uri="{FF2B5EF4-FFF2-40B4-BE49-F238E27FC236}">
                <a16:creationId xmlns:a16="http://schemas.microsoft.com/office/drawing/2014/main" id="{3D1A58D3-405A-D54A-113B-02CC60231E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66850" y="4032888"/>
            <a:ext cx="1460214" cy="146021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 descr="Getaround (Drivy): Drivy devient Getaround">
            <a:extLst>
              <a:ext uri="{FF2B5EF4-FFF2-40B4-BE49-F238E27FC236}">
                <a16:creationId xmlns:a16="http://schemas.microsoft.com/office/drawing/2014/main" id="{1B09513B-6E95-769B-EB6C-1953506DC0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22169" y="2007674"/>
            <a:ext cx="3166731" cy="7209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2" descr="Cozywheels in Heist-op-den-Berg - Duurzame Heistenaars">
            <a:extLst>
              <a:ext uri="{FF2B5EF4-FFF2-40B4-BE49-F238E27FC236}">
                <a16:creationId xmlns:a16="http://schemas.microsoft.com/office/drawing/2014/main" id="{62148637-5C1A-1621-74EE-23C4601CF77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47173" y="3952237"/>
            <a:ext cx="2739304" cy="154086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4" descr="MILES Mobility | LinkedIn">
            <a:extLst>
              <a:ext uri="{FF2B5EF4-FFF2-40B4-BE49-F238E27FC236}">
                <a16:creationId xmlns:a16="http://schemas.microsoft.com/office/drawing/2014/main" id="{48700281-83C3-343C-0579-FA4FCF9BD0B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560289" y="1784213"/>
            <a:ext cx="1558421" cy="155842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2" descr="Frontpage - GreenMobility">
            <a:extLst>
              <a:ext uri="{FF2B5EF4-FFF2-40B4-BE49-F238E27FC236}">
                <a16:creationId xmlns:a16="http://schemas.microsoft.com/office/drawing/2014/main" id="{C249CA42-542F-CE8B-88EE-DC016606CB3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189896" y="4149501"/>
            <a:ext cx="3623328" cy="91337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Ã©sultat de recherche d'images pour &quot;cambio logo&quot;">
            <a:extLst>
              <a:ext uri="{FF2B5EF4-FFF2-40B4-BE49-F238E27FC236}">
                <a16:creationId xmlns:a16="http://schemas.microsoft.com/office/drawing/2014/main" id="{84BCDC1F-97DB-B644-BE15-BF5E91EBD9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97911" y="1448089"/>
            <a:ext cx="1652869" cy="16820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22" descr="RÃ©sultat de recherche d'images pour &quot;logo poppy mobility&quot;">
            <a:extLst>
              <a:ext uri="{FF2B5EF4-FFF2-40B4-BE49-F238E27FC236}">
                <a16:creationId xmlns:a16="http://schemas.microsoft.com/office/drawing/2014/main" id="{6DA5F3C8-0B57-91F2-7BB1-DC96C960FA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66850" y="4032888"/>
            <a:ext cx="1460214" cy="146021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 descr="Getaround (Drivy): Drivy devient Getaround">
            <a:extLst>
              <a:ext uri="{FF2B5EF4-FFF2-40B4-BE49-F238E27FC236}">
                <a16:creationId xmlns:a16="http://schemas.microsoft.com/office/drawing/2014/main" id="{82435E33-B4B5-85B9-2F66-FE3BAEB04A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22169" y="2007674"/>
            <a:ext cx="3166731" cy="7209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2" descr="Cozywheels in Heist-op-den-Berg - Duurzame Heistenaars">
            <a:extLst>
              <a:ext uri="{FF2B5EF4-FFF2-40B4-BE49-F238E27FC236}">
                <a16:creationId xmlns:a16="http://schemas.microsoft.com/office/drawing/2014/main" id="{AA2FDE1A-B80C-6C2E-EF9B-8C3828D37C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040968" y="4516121"/>
            <a:ext cx="1119856" cy="62992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4" descr="MILES Mobility | LinkedIn">
            <a:extLst>
              <a:ext uri="{FF2B5EF4-FFF2-40B4-BE49-F238E27FC236}">
                <a16:creationId xmlns:a16="http://schemas.microsoft.com/office/drawing/2014/main" id="{CB39DC84-8711-6174-813E-52B0B8340D0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560289" y="1784213"/>
            <a:ext cx="1558421" cy="155842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2" descr="Frontpage - GreenMobility">
            <a:extLst>
              <a:ext uri="{FF2B5EF4-FFF2-40B4-BE49-F238E27FC236}">
                <a16:creationId xmlns:a16="http://schemas.microsoft.com/office/drawing/2014/main" id="{3CFA2168-81F5-88AB-08C2-B709F298EE5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189896" y="4149501"/>
            <a:ext cx="3623328" cy="9133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Rectangle 10">
            <a:extLst>
              <a:ext uri="{FF2B5EF4-FFF2-40B4-BE49-F238E27FC236}">
                <a16:creationId xmlns:a16="http://schemas.microsoft.com/office/drawing/2014/main" id="{0008DB5E-475B-D95D-BBB8-16250A35CCFB}"/>
              </a:ext>
            </a:extLst>
          </p:cNvPr>
          <p:cNvSpPr/>
          <p:nvPr/>
        </p:nvSpPr>
        <p:spPr>
          <a:xfrm>
            <a:off x="8829044" y="1569082"/>
            <a:ext cx="2774106" cy="2463795"/>
          </a:xfrm>
          <a:prstGeom prst="rect">
            <a:avLst/>
          </a:prstGeom>
          <a:solidFill>
            <a:srgbClr val="FFFFFF">
              <a:alpha val="91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98394FDA-FD81-B66C-77C8-5B58D9D383C4}"/>
              </a:ext>
            </a:extLst>
          </p:cNvPr>
          <p:cNvSpPr/>
          <p:nvPr/>
        </p:nvSpPr>
        <p:spPr>
          <a:xfrm>
            <a:off x="4348484" y="1472568"/>
            <a:ext cx="3972555" cy="2052315"/>
          </a:xfrm>
          <a:prstGeom prst="rect">
            <a:avLst/>
          </a:prstGeom>
          <a:solidFill>
            <a:srgbClr val="FFFFFF">
              <a:alpha val="91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8F53CAFE-AF59-156E-823A-03D0C85D4878}"/>
              </a:ext>
            </a:extLst>
          </p:cNvPr>
          <p:cNvSpPr/>
          <p:nvPr/>
        </p:nvSpPr>
        <p:spPr>
          <a:xfrm>
            <a:off x="7640324" y="4236086"/>
            <a:ext cx="4079238" cy="1330964"/>
          </a:xfrm>
          <a:prstGeom prst="rect">
            <a:avLst/>
          </a:prstGeom>
          <a:solidFill>
            <a:srgbClr val="FFFFFF">
              <a:alpha val="91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A42A8427-302E-84BE-7852-99364D7A69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7380" y="274640"/>
            <a:ext cx="11233248" cy="778099"/>
          </a:xfrm>
        </p:spPr>
        <p:txBody>
          <a:bodyPr/>
          <a:lstStyle/>
          <a:p>
            <a:pPr lvl="0" algn="l"/>
            <a:r>
              <a:rPr lang="fr-BE" dirty="0"/>
              <a:t>Evolution de l’offre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 descr="Une image contenant texte, capture d’écran, ligne, Tracé&#10;&#10;Le contenu généré par l’IA peut être incorrect.">
            <a:extLst>
              <a:ext uri="{FF2B5EF4-FFF2-40B4-BE49-F238E27FC236}">
                <a16:creationId xmlns:a16="http://schemas.microsoft.com/office/drawing/2014/main" id="{7321A90A-10B0-1629-CC12-18789F17E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81" y="1229081"/>
            <a:ext cx="5442252" cy="24698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8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9442DC50-3D43-0732-A916-0CB3DF75B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06" y="3840443"/>
            <a:ext cx="4751002" cy="244174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10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E094C52C-D698-C6F6-3CFD-2D2245959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8639" y="3840443"/>
            <a:ext cx="6493187" cy="19943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age 12">
            <a:extLst>
              <a:ext uri="{FF2B5EF4-FFF2-40B4-BE49-F238E27FC236}">
                <a16:creationId xmlns:a16="http://schemas.microsoft.com/office/drawing/2014/main" id="{42021546-DF59-519C-9F38-E48C48ECE9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808" y="390641"/>
            <a:ext cx="4538577" cy="322341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A3F9B124-EF8A-1E96-9FFC-8689DC3698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7380" y="274640"/>
            <a:ext cx="11233248" cy="778099"/>
          </a:xfrm>
        </p:spPr>
        <p:txBody>
          <a:bodyPr/>
          <a:lstStyle/>
          <a:p>
            <a:pPr lvl="0" algn="l"/>
            <a:r>
              <a:rPr lang="fr-BE" dirty="0">
                <a:solidFill>
                  <a:schemeClr val="accent3"/>
                </a:solidFill>
              </a:rPr>
              <a:t>Evolution de la demande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C952D-0BF1-153F-BEE1-AC78D545B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ucune description de photo disponible.">
            <a:extLst>
              <a:ext uri="{FF2B5EF4-FFF2-40B4-BE49-F238E27FC236}">
                <a16:creationId xmlns:a16="http://schemas.microsoft.com/office/drawing/2014/main" id="{B89A8B03-5570-4442-32EE-4E8FAA8FCA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77904" y="0"/>
            <a:ext cx="12469910" cy="83132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158D1623-1309-29B7-51C4-9120F4D3F593}"/>
              </a:ext>
            </a:extLst>
          </p:cNvPr>
          <p:cNvSpPr/>
          <p:nvPr/>
        </p:nvSpPr>
        <p:spPr>
          <a:xfrm>
            <a:off x="-277904" y="0"/>
            <a:ext cx="12469910" cy="8313267"/>
          </a:xfrm>
          <a:prstGeom prst="rect">
            <a:avLst/>
          </a:prstGeom>
          <a:solidFill>
            <a:srgbClr val="0E2841">
              <a:alpha val="7098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4" name="ZoneTexte 1">
            <a:extLst>
              <a:ext uri="{FF2B5EF4-FFF2-40B4-BE49-F238E27FC236}">
                <a16:creationId xmlns:a16="http://schemas.microsoft.com/office/drawing/2014/main" id="{A0A3324B-B7EC-C414-B2BA-90DFF22120BE}"/>
              </a:ext>
            </a:extLst>
          </p:cNvPr>
          <p:cNvSpPr txBox="1"/>
          <p:nvPr/>
        </p:nvSpPr>
        <p:spPr>
          <a:xfrm>
            <a:off x="-277904" y="1106204"/>
            <a:ext cx="12469910" cy="707882"/>
          </a:xfrm>
          <a:prstGeom prst="rect">
            <a:avLst/>
          </a:prstGeom>
          <a:solidFill>
            <a:srgbClr val="FFFFFF">
              <a:alpha val="80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4000" b="0" i="0" u="none" strike="noStrike" kern="1200" cap="none" spc="0" baseline="0" dirty="0">
                <a:solidFill>
                  <a:srgbClr val="000000"/>
                </a:solidFill>
                <a:uFillTx/>
                <a:latin typeface="Arial Rounded MT Bold" pitchFamily="34"/>
              </a:rPr>
              <a:t>		</a:t>
            </a:r>
            <a:r>
              <a:rPr lang="fr-BE" sz="4000" b="0" i="0" u="none" strike="noStrike" kern="1200" cap="none" spc="0" baseline="0" dirty="0">
                <a:solidFill>
                  <a:srgbClr val="303F8D"/>
                </a:solidFill>
                <a:uFillTx/>
                <a:latin typeface="Arial Rounded MT Bold" pitchFamily="34"/>
              </a:rPr>
              <a:t>mesurer</a:t>
            </a: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B1F2BA8A-F22B-7EF4-8BEA-C3A104232197}"/>
              </a:ext>
            </a:extLst>
          </p:cNvPr>
          <p:cNvSpPr txBox="1"/>
          <p:nvPr/>
        </p:nvSpPr>
        <p:spPr>
          <a:xfrm>
            <a:off x="-277910" y="1814086"/>
            <a:ext cx="12469910" cy="707882"/>
          </a:xfrm>
          <a:prstGeom prst="rect">
            <a:avLst/>
          </a:prstGeom>
          <a:solidFill>
            <a:srgbClr val="FFFFFF">
              <a:alpha val="80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4000" b="0" i="0" u="none" strike="noStrike" kern="1200" cap="none" spc="0" baseline="0" dirty="0">
                <a:solidFill>
                  <a:srgbClr val="000000"/>
                </a:solidFill>
                <a:uFillTx/>
                <a:latin typeface="Arial Rounded MT Bold" pitchFamily="34"/>
              </a:rPr>
              <a:t>		</a:t>
            </a:r>
            <a:r>
              <a:rPr lang="fr-BE" sz="4000" b="0" i="0" u="none" strike="noStrike" kern="1200" cap="none" spc="0" baseline="0" dirty="0">
                <a:solidFill>
                  <a:srgbClr val="303F8D"/>
                </a:solidFill>
                <a:uFillTx/>
                <a:latin typeface="Arial Rounded MT Bold" pitchFamily="34"/>
              </a:rPr>
              <a:t>concerter</a:t>
            </a:r>
          </a:p>
        </p:txBody>
      </p:sp>
      <p:sp>
        <p:nvSpPr>
          <p:cNvPr id="6" name="ZoneTexte 4">
            <a:extLst>
              <a:ext uri="{FF2B5EF4-FFF2-40B4-BE49-F238E27FC236}">
                <a16:creationId xmlns:a16="http://schemas.microsoft.com/office/drawing/2014/main" id="{A8724C96-36A8-26A4-FE16-2427ACEE2E31}"/>
              </a:ext>
            </a:extLst>
          </p:cNvPr>
          <p:cNvSpPr txBox="1"/>
          <p:nvPr/>
        </p:nvSpPr>
        <p:spPr>
          <a:xfrm>
            <a:off x="-277904" y="2521970"/>
            <a:ext cx="12469910" cy="707882"/>
          </a:xfrm>
          <a:prstGeom prst="rect">
            <a:avLst/>
          </a:prstGeom>
          <a:solidFill>
            <a:srgbClr val="FFFFFF">
              <a:alpha val="80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4000" b="0" i="0" u="none" strike="noStrike" kern="1200" cap="none" spc="0" baseline="0" dirty="0">
                <a:solidFill>
                  <a:srgbClr val="000000"/>
                </a:solidFill>
                <a:uFillTx/>
                <a:latin typeface="Arial Rounded MT Bold" pitchFamily="34"/>
              </a:rPr>
              <a:t>		</a:t>
            </a:r>
            <a:r>
              <a:rPr lang="fr-BE" sz="4000" b="0" i="0" u="none" strike="noStrike" kern="1200" cap="none" spc="0" baseline="0" dirty="0">
                <a:solidFill>
                  <a:srgbClr val="303F8D"/>
                </a:solidFill>
                <a:uFillTx/>
                <a:latin typeface="Arial Rounded MT Bold" pitchFamily="34"/>
              </a:rPr>
              <a:t>adapter</a:t>
            </a:r>
          </a:p>
        </p:txBody>
      </p:sp>
      <p:sp>
        <p:nvSpPr>
          <p:cNvPr id="7" name="ZoneTexte 5">
            <a:extLst>
              <a:ext uri="{FF2B5EF4-FFF2-40B4-BE49-F238E27FC236}">
                <a16:creationId xmlns:a16="http://schemas.microsoft.com/office/drawing/2014/main" id="{81002EA8-5B5B-244F-063D-73F0AE2095EB}"/>
              </a:ext>
            </a:extLst>
          </p:cNvPr>
          <p:cNvSpPr txBox="1"/>
          <p:nvPr/>
        </p:nvSpPr>
        <p:spPr>
          <a:xfrm>
            <a:off x="-277904" y="3229861"/>
            <a:ext cx="12469910" cy="707882"/>
          </a:xfrm>
          <a:prstGeom prst="rect">
            <a:avLst/>
          </a:prstGeom>
          <a:solidFill>
            <a:srgbClr val="FFFFFF">
              <a:alpha val="80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4000" b="0" i="0" u="none" strike="noStrike" kern="1200" cap="none" spc="0" baseline="0" dirty="0">
                <a:solidFill>
                  <a:srgbClr val="000000"/>
                </a:solidFill>
                <a:uFillTx/>
                <a:latin typeface="Arial Rounded MT Bold" pitchFamily="34"/>
              </a:rPr>
              <a:t>		</a:t>
            </a:r>
            <a:r>
              <a:rPr lang="fr-BE" sz="4000" b="1" i="0" u="none" strike="noStrike" kern="1200" cap="none" spc="0" baseline="0" dirty="0">
                <a:solidFill>
                  <a:srgbClr val="303F8D"/>
                </a:solidFill>
                <a:uFillTx/>
                <a:latin typeface="Arial Rounded MT Bold" pitchFamily="34"/>
              </a:rPr>
              <a:t>promouvoir</a:t>
            </a:r>
          </a:p>
        </p:txBody>
      </p:sp>
    </p:spTree>
    <p:extLst>
      <p:ext uri="{BB962C8B-B14F-4D97-AF65-F5344CB8AC3E}">
        <p14:creationId xmlns:p14="http://schemas.microsoft.com/office/powerpoint/2010/main" val="25025058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72792B38-5AF1-2C3C-CAC1-1D6EF5520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50" y="58896"/>
            <a:ext cx="3375809" cy="13615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6">
            <a:extLst>
              <a:ext uri="{FF2B5EF4-FFF2-40B4-BE49-F238E27FC236}">
                <a16:creationId xmlns:a16="http://schemas.microsoft.com/office/drawing/2014/main" id="{6ABA4F7A-F584-19C6-417B-0A8692AF3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715" y="6068817"/>
            <a:ext cx="4743696" cy="7048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6" descr="Communicatieverplichtingen Herstel- en veerkrachtfaciliteit van de Europese  unie (RRF) | Europa WSE">
            <a:extLst>
              <a:ext uri="{FF2B5EF4-FFF2-40B4-BE49-F238E27FC236}">
                <a16:creationId xmlns:a16="http://schemas.microsoft.com/office/drawing/2014/main" id="{5CB006D2-D81E-0795-6782-AEF8F2546B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697714" y="6193962"/>
            <a:ext cx="1783080" cy="45459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2" descr="Une image contenant texte, personne, plein air, habits&#10;&#10;Le contenu généré par l’IA peut être incorrect.">
            <a:extLst>
              <a:ext uri="{FF2B5EF4-FFF2-40B4-BE49-F238E27FC236}">
                <a16:creationId xmlns:a16="http://schemas.microsoft.com/office/drawing/2014/main" id="{AD3E50DB-1E52-A44F-F898-F002750AE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1731" y="1270001"/>
            <a:ext cx="8196827" cy="465149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">
            <a:extLst>
              <a:ext uri="{FF2B5EF4-FFF2-40B4-BE49-F238E27FC236}">
                <a16:creationId xmlns:a16="http://schemas.microsoft.com/office/drawing/2014/main" id="{801915A1-7326-10AE-6C7F-5E8D91C4B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583" y="0"/>
            <a:ext cx="3351468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1">
            <a:extLst>
              <a:ext uri="{FF2B5EF4-FFF2-40B4-BE49-F238E27FC236}">
                <a16:creationId xmlns:a16="http://schemas.microsoft.com/office/drawing/2014/main" id="{6292036C-4D96-EDA6-9E98-83B2A0874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721" y="411397"/>
            <a:ext cx="5603333" cy="580737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1BC9D9F-9651-35CD-DC14-A9F06BBD1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375" y="-1"/>
            <a:ext cx="4945985" cy="6817438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BA63CE67-9765-F1B0-5233-A73AFDCC44F4}"/>
              </a:ext>
            </a:extLst>
          </p:cNvPr>
          <p:cNvSpPr/>
          <p:nvPr/>
        </p:nvSpPr>
        <p:spPr>
          <a:xfrm>
            <a:off x="14383" y="1441185"/>
            <a:ext cx="6913558" cy="504821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pic>
        <p:nvPicPr>
          <p:cNvPr id="6" name="Picture 2" descr="Passer d&amp;#39;une autoroute urbaine à un espace public | Good Move : à quand une  Petite Ceinture où l&amp;#39;on n&amp;#39;étouffe plus ?">
            <a:extLst>
              <a:ext uri="{FF2B5EF4-FFF2-40B4-BE49-F238E27FC236}">
                <a16:creationId xmlns:a16="http://schemas.microsoft.com/office/drawing/2014/main" id="{ECC2816E-4B73-66C5-7B34-B77AFD15B2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2460" y="267583"/>
            <a:ext cx="1525959" cy="10017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9B07C14-FD8B-4649-E32F-578EE7744CAC}"/>
              </a:ext>
            </a:extLst>
          </p:cNvPr>
          <p:cNvSpPr txBox="1"/>
          <p:nvPr/>
        </p:nvSpPr>
        <p:spPr>
          <a:xfrm>
            <a:off x="7078375" y="2530253"/>
            <a:ext cx="2043940" cy="614156"/>
          </a:xfrm>
          <a:prstGeom prst="rect">
            <a:avLst/>
          </a:prstGeom>
          <a:solidFill>
            <a:srgbClr val="FFFFFF"/>
          </a:solidFill>
          <a:ln w="28575" cap="flat">
            <a:solidFill>
              <a:srgbClr val="FF0000"/>
            </a:solidFill>
            <a:prstDash val="solid"/>
            <a:miter/>
          </a:ln>
        </p:spPr>
        <p:txBody>
          <a:bodyPr vert="horz" wrap="square" lIns="121916" tIns="60963" rIns="121916" bIns="60963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200" b="0" i="0" u="none" strike="noStrike" kern="1200" cap="none" spc="0" baseline="0" dirty="0">
                <a:solidFill>
                  <a:srgbClr val="104862"/>
                </a:solidFill>
                <a:uFillTx/>
                <a:latin typeface="Arial Rounded MT Bold" pitchFamily="34"/>
                <a:cs typeface="Arial" pitchFamily="34"/>
              </a:rPr>
              <a:t>C.11</a:t>
            </a:r>
          </a:p>
          <a:p>
            <a:pPr marL="0" marR="0" lvl="0" indent="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 Rounded MT Bold" pitchFamily="34"/>
                <a:cs typeface="Arial" pitchFamily="34"/>
              </a:rPr>
              <a:t>Renforcer les services de mobilité partagée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CAFDE5C-A42A-F32D-6620-1F4128A38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81218"/>
            <a:ext cx="6839301" cy="383559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3">
            <a:extLst>
              <a:ext uri="{FF2B5EF4-FFF2-40B4-BE49-F238E27FC236}">
                <a16:creationId xmlns:a16="http://schemas.microsoft.com/office/drawing/2014/main" id="{77912DCB-BCBE-2849-DD1B-76B1564C0AC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4CC17401-0A3E-D6A1-6704-C84EC7C26EB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9374" y="1316763"/>
            <a:ext cx="11233248" cy="4128461"/>
          </a:xfrm>
        </p:spPr>
        <p:txBody>
          <a:bodyPr/>
          <a:lstStyle/>
          <a:p>
            <a:endParaRPr lang="fr-BE"/>
          </a:p>
        </p:txBody>
      </p:sp>
      <p:pic>
        <p:nvPicPr>
          <p:cNvPr id="4" name="Picture 2" descr="Aucune description de photo disponible.">
            <a:extLst>
              <a:ext uri="{FF2B5EF4-FFF2-40B4-BE49-F238E27FC236}">
                <a16:creationId xmlns:a16="http://schemas.microsoft.com/office/drawing/2014/main" id="{2F92D3DA-68B4-1270-BD70-42424A356D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38952" y="-727633"/>
            <a:ext cx="12469910" cy="83132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ZoneTexte 2">
            <a:extLst>
              <a:ext uri="{FF2B5EF4-FFF2-40B4-BE49-F238E27FC236}">
                <a16:creationId xmlns:a16="http://schemas.microsoft.com/office/drawing/2014/main" id="{0431F715-9D81-D24F-4411-4FC600FD8BEB}"/>
              </a:ext>
            </a:extLst>
          </p:cNvPr>
          <p:cNvSpPr txBox="1"/>
          <p:nvPr/>
        </p:nvSpPr>
        <p:spPr>
          <a:xfrm>
            <a:off x="-138952" y="5259921"/>
            <a:ext cx="12469910" cy="707886"/>
          </a:xfrm>
          <a:prstGeom prst="rect">
            <a:avLst/>
          </a:prstGeom>
          <a:solidFill>
            <a:srgbClr val="FFFFFF">
              <a:alpha val="80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914400" marR="0" lvl="2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4000" b="0" i="0" u="none" strike="noStrike" kern="1200" cap="none" spc="0" baseline="0" dirty="0">
                <a:solidFill>
                  <a:srgbClr val="303F8D"/>
                </a:solidFill>
                <a:uFillTx/>
                <a:latin typeface="Arial Rounded MT Bold" pitchFamily="34"/>
              </a:rPr>
              <a:t>Merci beaucoup pour votre attention!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45554C9-55F2-D32E-82E1-B4FDB4FB80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703" y="638922"/>
            <a:ext cx="1292135" cy="1292135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9E53463-8DA4-23CA-EA71-0BE68A98A1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316" y="548808"/>
            <a:ext cx="1661403" cy="1472364"/>
          </a:xfrm>
          <a:prstGeom prst="flowChartConnector">
            <a:avLst/>
          </a:prstGeom>
          <a:ln w="34925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ucune description de photo disponible.">
            <a:extLst>
              <a:ext uri="{FF2B5EF4-FFF2-40B4-BE49-F238E27FC236}">
                <a16:creationId xmlns:a16="http://schemas.microsoft.com/office/drawing/2014/main" id="{92ED5428-41E1-C5E3-ED00-0C1778B91C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77904" y="0"/>
            <a:ext cx="12469910" cy="83132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8B0B944D-997C-8D60-B696-475152808F15}"/>
              </a:ext>
            </a:extLst>
          </p:cNvPr>
          <p:cNvSpPr/>
          <p:nvPr/>
        </p:nvSpPr>
        <p:spPr>
          <a:xfrm>
            <a:off x="-277904" y="0"/>
            <a:ext cx="12469910" cy="8313267"/>
          </a:xfrm>
          <a:prstGeom prst="rect">
            <a:avLst/>
          </a:prstGeom>
          <a:solidFill>
            <a:srgbClr val="0E2841">
              <a:alpha val="7098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4" name="ZoneTexte 1">
            <a:extLst>
              <a:ext uri="{FF2B5EF4-FFF2-40B4-BE49-F238E27FC236}">
                <a16:creationId xmlns:a16="http://schemas.microsoft.com/office/drawing/2014/main" id="{CED39974-F550-4863-2A6A-F78AE8020033}"/>
              </a:ext>
            </a:extLst>
          </p:cNvPr>
          <p:cNvSpPr txBox="1"/>
          <p:nvPr/>
        </p:nvSpPr>
        <p:spPr>
          <a:xfrm>
            <a:off x="-277904" y="1106204"/>
            <a:ext cx="12469910" cy="707882"/>
          </a:xfrm>
          <a:prstGeom prst="rect">
            <a:avLst/>
          </a:prstGeom>
          <a:solidFill>
            <a:srgbClr val="FFFFFF">
              <a:alpha val="80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4000" b="0" i="0" u="none" strike="noStrike" kern="1200" cap="none" spc="0" baseline="0" dirty="0">
                <a:solidFill>
                  <a:srgbClr val="000000"/>
                </a:solidFill>
                <a:uFillTx/>
                <a:latin typeface="Arial Rounded MT Bold" pitchFamily="34"/>
              </a:rPr>
              <a:t>		</a:t>
            </a:r>
            <a:r>
              <a:rPr lang="fr-BE" sz="4000" b="0" i="0" u="none" strike="noStrike" kern="1200" cap="none" spc="0" baseline="0" dirty="0">
                <a:solidFill>
                  <a:srgbClr val="303F8D"/>
                </a:solidFill>
                <a:uFillTx/>
                <a:latin typeface="Arial Rounded MT Bold" pitchFamily="34"/>
              </a:rPr>
              <a:t>mesurer</a:t>
            </a: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9F848855-A57B-13B6-EBEF-D7818BE06F15}"/>
              </a:ext>
            </a:extLst>
          </p:cNvPr>
          <p:cNvSpPr txBox="1"/>
          <p:nvPr/>
        </p:nvSpPr>
        <p:spPr>
          <a:xfrm>
            <a:off x="-277910" y="1814086"/>
            <a:ext cx="12469910" cy="707882"/>
          </a:xfrm>
          <a:prstGeom prst="rect">
            <a:avLst/>
          </a:prstGeom>
          <a:solidFill>
            <a:srgbClr val="FFFFFF">
              <a:alpha val="80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4000" b="0" i="0" u="none" strike="noStrike" kern="1200" cap="none" spc="0" baseline="0" dirty="0">
                <a:solidFill>
                  <a:srgbClr val="000000"/>
                </a:solidFill>
                <a:uFillTx/>
                <a:latin typeface="Arial Rounded MT Bold" pitchFamily="34"/>
              </a:rPr>
              <a:t>		</a:t>
            </a:r>
            <a:r>
              <a:rPr lang="fr-BE" sz="4000" b="0" i="0" u="none" strike="noStrike" kern="1200" cap="none" spc="0" baseline="0" dirty="0">
                <a:solidFill>
                  <a:srgbClr val="303F8D"/>
                </a:solidFill>
                <a:uFillTx/>
                <a:latin typeface="Arial Rounded MT Bold" pitchFamily="34"/>
              </a:rPr>
              <a:t>concerter</a:t>
            </a:r>
          </a:p>
        </p:txBody>
      </p:sp>
      <p:sp>
        <p:nvSpPr>
          <p:cNvPr id="6" name="ZoneTexte 4">
            <a:extLst>
              <a:ext uri="{FF2B5EF4-FFF2-40B4-BE49-F238E27FC236}">
                <a16:creationId xmlns:a16="http://schemas.microsoft.com/office/drawing/2014/main" id="{E5E0A8AC-DC28-6356-4FF4-6EB23658E6C8}"/>
              </a:ext>
            </a:extLst>
          </p:cNvPr>
          <p:cNvSpPr txBox="1"/>
          <p:nvPr/>
        </p:nvSpPr>
        <p:spPr>
          <a:xfrm>
            <a:off x="-277904" y="2521970"/>
            <a:ext cx="12469910" cy="707882"/>
          </a:xfrm>
          <a:prstGeom prst="rect">
            <a:avLst/>
          </a:prstGeom>
          <a:solidFill>
            <a:srgbClr val="FFFFFF">
              <a:alpha val="80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4000" b="0" i="0" u="none" strike="noStrike" kern="1200" cap="none" spc="0" baseline="0" dirty="0">
                <a:solidFill>
                  <a:srgbClr val="000000"/>
                </a:solidFill>
                <a:uFillTx/>
                <a:latin typeface="Arial Rounded MT Bold" pitchFamily="34"/>
              </a:rPr>
              <a:t>		</a:t>
            </a:r>
            <a:r>
              <a:rPr lang="fr-BE" sz="4000" b="0" i="0" u="none" strike="noStrike" kern="1200" cap="none" spc="0" baseline="0" dirty="0">
                <a:solidFill>
                  <a:srgbClr val="303F8D"/>
                </a:solidFill>
                <a:uFillTx/>
                <a:latin typeface="Arial Rounded MT Bold" pitchFamily="34"/>
              </a:rPr>
              <a:t>adapter</a:t>
            </a:r>
          </a:p>
        </p:txBody>
      </p:sp>
      <p:sp>
        <p:nvSpPr>
          <p:cNvPr id="7" name="ZoneTexte 5">
            <a:extLst>
              <a:ext uri="{FF2B5EF4-FFF2-40B4-BE49-F238E27FC236}">
                <a16:creationId xmlns:a16="http://schemas.microsoft.com/office/drawing/2014/main" id="{2C963325-93F3-87CD-7079-DC6759C14977}"/>
              </a:ext>
            </a:extLst>
          </p:cNvPr>
          <p:cNvSpPr txBox="1"/>
          <p:nvPr/>
        </p:nvSpPr>
        <p:spPr>
          <a:xfrm>
            <a:off x="-277904" y="3229861"/>
            <a:ext cx="12469910" cy="707882"/>
          </a:xfrm>
          <a:prstGeom prst="rect">
            <a:avLst/>
          </a:prstGeom>
          <a:solidFill>
            <a:srgbClr val="FFFFFF">
              <a:alpha val="80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4000" b="0" i="0" u="none" strike="noStrike" kern="1200" cap="none" spc="0" baseline="0" dirty="0">
                <a:solidFill>
                  <a:srgbClr val="000000"/>
                </a:solidFill>
                <a:uFillTx/>
                <a:latin typeface="Arial Rounded MT Bold" pitchFamily="34"/>
              </a:rPr>
              <a:t>		</a:t>
            </a:r>
            <a:r>
              <a:rPr lang="fr-BE" sz="4000" b="0" i="0" u="none" strike="noStrike" kern="1200" cap="none" spc="0" baseline="0" dirty="0">
                <a:solidFill>
                  <a:srgbClr val="303F8D"/>
                </a:solidFill>
                <a:uFillTx/>
                <a:latin typeface="Arial Rounded MT Bold" pitchFamily="34"/>
              </a:rPr>
              <a:t>promouvoir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">
            <a:extLst>
              <a:ext uri="{FF2B5EF4-FFF2-40B4-BE49-F238E27FC236}">
                <a16:creationId xmlns:a16="http://schemas.microsoft.com/office/drawing/2014/main" id="{42D1DE90-D4C7-361E-09BE-89A0A0C0A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45" y="743471"/>
            <a:ext cx="11950695" cy="558694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">
            <a:extLst>
              <a:ext uri="{FF2B5EF4-FFF2-40B4-BE49-F238E27FC236}">
                <a16:creationId xmlns:a16="http://schemas.microsoft.com/office/drawing/2014/main" id="{95AF5543-0FD3-F600-2CF8-8CDBE6B094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2257" y="1090614"/>
            <a:ext cx="12051837" cy="390429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987B95D9-BEAD-822D-2BD9-47241D1CCD0D}"/>
              </a:ext>
            </a:extLst>
          </p:cNvPr>
          <p:cNvSpPr/>
          <p:nvPr/>
        </p:nvSpPr>
        <p:spPr>
          <a:xfrm>
            <a:off x="9480864" y="1474195"/>
            <a:ext cx="140186" cy="3280684"/>
          </a:xfrm>
          <a:prstGeom prst="rect">
            <a:avLst/>
          </a:prstGeom>
          <a:noFill/>
          <a:ln w="38103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C4A840A-E8AF-E04D-1F2F-E72154DCADD1}"/>
              </a:ext>
            </a:extLst>
          </p:cNvPr>
          <p:cNvSpPr/>
          <p:nvPr/>
        </p:nvSpPr>
        <p:spPr>
          <a:xfrm>
            <a:off x="11833963" y="2041580"/>
            <a:ext cx="140186" cy="2713299"/>
          </a:xfrm>
          <a:prstGeom prst="rect">
            <a:avLst/>
          </a:prstGeom>
          <a:noFill/>
          <a:ln w="38103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5" name="ZoneTexte 6">
            <a:extLst>
              <a:ext uri="{FF2B5EF4-FFF2-40B4-BE49-F238E27FC236}">
                <a16:creationId xmlns:a16="http://schemas.microsoft.com/office/drawing/2014/main" id="{63165047-6A08-4ABB-B986-E99ED604F85A}"/>
              </a:ext>
            </a:extLst>
          </p:cNvPr>
          <p:cNvSpPr txBox="1"/>
          <p:nvPr/>
        </p:nvSpPr>
        <p:spPr>
          <a:xfrm>
            <a:off x="8825825" y="5182608"/>
            <a:ext cx="1267952" cy="830997"/>
          </a:xfrm>
          <a:prstGeom prst="rect">
            <a:avLst/>
          </a:prstGeom>
          <a:noFill/>
          <a:ln w="9528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0" i="0" u="none" strike="noStrike" kern="1200" cap="none" spc="0" baseline="0">
                <a:solidFill>
                  <a:srgbClr val="FF0000"/>
                </a:solidFill>
                <a:uFillTx/>
                <a:latin typeface="Arial Rounded MT Bold" pitchFamily="34"/>
                <a:ea typeface="MS PGothic" pitchFamily="34"/>
              </a:rPr>
              <a:t>25/06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0" i="0" u="none" strike="noStrike" kern="1200" cap="none" spc="0" baseline="0">
                <a:solidFill>
                  <a:srgbClr val="FF0000"/>
                </a:solidFill>
                <a:uFillTx/>
                <a:latin typeface="Arial Rounded MT Bold" pitchFamily="34"/>
                <a:ea typeface="MS PGothic" pitchFamily="34"/>
              </a:rPr>
              <a:t>100k</a:t>
            </a:r>
          </a:p>
        </p:txBody>
      </p:sp>
      <p:sp>
        <p:nvSpPr>
          <p:cNvPr id="6" name="ZoneTexte 7">
            <a:extLst>
              <a:ext uri="{FF2B5EF4-FFF2-40B4-BE49-F238E27FC236}">
                <a16:creationId xmlns:a16="http://schemas.microsoft.com/office/drawing/2014/main" id="{9A77B42D-552C-6EC4-2830-6FF019A9D8E3}"/>
              </a:ext>
            </a:extLst>
          </p:cNvPr>
          <p:cNvSpPr txBox="1"/>
          <p:nvPr/>
        </p:nvSpPr>
        <p:spPr>
          <a:xfrm>
            <a:off x="10879677" y="5182608"/>
            <a:ext cx="1267952" cy="830997"/>
          </a:xfrm>
          <a:prstGeom prst="rect">
            <a:avLst/>
          </a:prstGeom>
          <a:noFill/>
          <a:ln w="9528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0" i="0" u="none" strike="noStrike" kern="1200" cap="none" spc="0" baseline="0">
                <a:solidFill>
                  <a:srgbClr val="FF0000"/>
                </a:solidFill>
                <a:uFillTx/>
                <a:latin typeface="Arial Rounded MT Bold" pitchFamily="34"/>
                <a:ea typeface="MS PGothic" pitchFamily="34"/>
              </a:rPr>
              <a:t>14/10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0" i="0" u="none" strike="noStrike" kern="1200" cap="none" spc="0" baseline="0">
                <a:solidFill>
                  <a:srgbClr val="FF0000"/>
                </a:solidFill>
                <a:uFillTx/>
                <a:latin typeface="Arial Rounded MT Bold" pitchFamily="34"/>
                <a:ea typeface="MS PGothic" pitchFamily="34"/>
              </a:rPr>
              <a:t>85+ 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14">
            <a:extLst>
              <a:ext uri="{FF2B5EF4-FFF2-40B4-BE49-F238E27FC236}">
                <a16:creationId xmlns:a16="http://schemas.microsoft.com/office/drawing/2014/main" id="{ECAEAFAD-77D4-8219-6424-41F5F8777DE8}"/>
              </a:ext>
            </a:extLst>
          </p:cNvPr>
          <p:cNvSpPr txBox="1"/>
          <p:nvPr/>
        </p:nvSpPr>
        <p:spPr>
          <a:xfrm>
            <a:off x="4926349" y="6399068"/>
            <a:ext cx="2281508" cy="25391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05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Source: baromètre de la mobilité</a:t>
            </a:r>
          </a:p>
        </p:txBody>
      </p:sp>
      <p:pic>
        <p:nvPicPr>
          <p:cNvPr id="6" name="Image 15">
            <a:extLst>
              <a:ext uri="{FF2B5EF4-FFF2-40B4-BE49-F238E27FC236}">
                <a16:creationId xmlns:a16="http://schemas.microsoft.com/office/drawing/2014/main" id="{E1E72DD8-300D-9ADF-B5B6-789E5524C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" y="708577"/>
            <a:ext cx="5638803" cy="137683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ZoneTexte 16">
            <a:extLst>
              <a:ext uri="{FF2B5EF4-FFF2-40B4-BE49-F238E27FC236}">
                <a16:creationId xmlns:a16="http://schemas.microsoft.com/office/drawing/2014/main" id="{5DD6FF11-D78B-ACED-E87C-B7CF770D7A6B}"/>
              </a:ext>
            </a:extLst>
          </p:cNvPr>
          <p:cNvSpPr txBox="1"/>
          <p:nvPr/>
        </p:nvSpPr>
        <p:spPr>
          <a:xfrm>
            <a:off x="127001" y="2293507"/>
            <a:ext cx="3224110" cy="4154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05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Source: enquête sur les comportements de mobilité (OVG 2024)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AC8654B-FBEB-BE4C-999A-20C4D33E3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158" y="2018356"/>
            <a:ext cx="8087841" cy="438071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10A919C-BBAD-5B19-0716-533E8975E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BBBD42DF-AEBC-CB21-2A94-10D81E33D52D}"/>
              </a:ext>
            </a:extLst>
          </p:cNvPr>
          <p:cNvSpPr txBox="1">
            <a:spLocks/>
          </p:cNvSpPr>
          <p:nvPr/>
        </p:nvSpPr>
        <p:spPr>
          <a:xfrm>
            <a:off x="852200" y="1050209"/>
            <a:ext cx="9504374" cy="493723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265068" indent="-26506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Arial Rounded MT Bold" pitchFamily="34" charset="0"/>
                <a:ea typeface="+mn-ea"/>
                <a:cs typeface="+mn-cs"/>
              </a:defRPr>
            </a:lvl1pPr>
            <a:lvl2pPr marL="447599" indent="-265068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15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39658" indent="-92059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712664" indent="-173009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1000" kern="1200">
                <a:solidFill>
                  <a:srgbClr val="9E9B9B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2100" dirty="0"/>
              <a:t>Groupe cible</a:t>
            </a:r>
            <a:r>
              <a:rPr lang="fr-FR" sz="2100" dirty="0">
                <a:latin typeface="Arial" panose="020B0604020202020204" pitchFamily="34" charset="0"/>
                <a:cs typeface="Arial" panose="020B0604020202020204" pitchFamily="34" charset="0"/>
              </a:rPr>
              <a:t>: (non-) </a:t>
            </a:r>
            <a:r>
              <a:rPr lang="fr-FR" sz="2100" dirty="0" err="1">
                <a:latin typeface="Arial" panose="020B0604020202020204" pitchFamily="34" charset="0"/>
                <a:cs typeface="Arial" panose="020B0604020202020204" pitchFamily="34" charset="0"/>
              </a:rPr>
              <a:t>bruxellois.e.s</a:t>
            </a:r>
            <a:r>
              <a:rPr lang="fr-FR" sz="2100" dirty="0">
                <a:latin typeface="Arial" panose="020B0604020202020204" pitchFamily="34" charset="0"/>
                <a:cs typeface="Arial" panose="020B0604020202020204" pitchFamily="34" charset="0"/>
              </a:rPr>
              <a:t>, 18+, qui ont utilisé un service d’autopartage dans les 12 derniers mois </a:t>
            </a:r>
            <a:r>
              <a:rPr lang="fr-FR" sz="2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échantillon: 2.300 répondants</a:t>
            </a:r>
            <a:endParaRPr lang="fr-FR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fr-FR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sz="2100" dirty="0"/>
              <a:t>3 langues</a:t>
            </a:r>
            <a:r>
              <a:rPr lang="fr-FR" sz="2100" dirty="0">
                <a:latin typeface="Arial" panose="020B0604020202020204" pitchFamily="34" charset="0"/>
                <a:cs typeface="Arial" panose="020B0604020202020204" pitchFamily="34" charset="0"/>
              </a:rPr>
              <a:t> (FR/NL/EN) </a:t>
            </a:r>
          </a:p>
          <a:p>
            <a:pPr algn="just"/>
            <a:endParaRPr lang="fr-FR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sz="2100" b="1" dirty="0">
                <a:latin typeface="Arial" panose="020B0604020202020204" pitchFamily="34" charset="0"/>
                <a:cs typeface="Arial" panose="020B0604020202020204" pitchFamily="34" charset="0"/>
              </a:rPr>
              <a:t>Durée: +/- 12 minutes</a:t>
            </a:r>
            <a:endParaRPr lang="fr-FR" sz="2100" b="1" dirty="0"/>
          </a:p>
          <a:p>
            <a:pPr algn="just"/>
            <a:endParaRPr lang="fr-FR" sz="2100" dirty="0"/>
          </a:p>
          <a:p>
            <a:pPr algn="just"/>
            <a:r>
              <a:rPr lang="fr-FR" sz="2100" dirty="0"/>
              <a:t>Enquête en ligne pendant 1 mois (juin 2025)</a:t>
            </a:r>
            <a:endParaRPr lang="fr-FR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fr-FR" sz="2100" dirty="0"/>
          </a:p>
          <a:p>
            <a:pPr algn="just"/>
            <a:r>
              <a:rPr lang="fr-FR" sz="2100" dirty="0" err="1"/>
              <a:t>Partnerariat</a:t>
            </a:r>
            <a:r>
              <a:rPr lang="fr-FR" sz="2100" dirty="0"/>
              <a:t> étroit avec les opérateurs d’autopartage : Cambio et Poppy</a:t>
            </a:r>
          </a:p>
          <a:p>
            <a:pPr lvl="1" algn="just"/>
            <a:endParaRPr lang="fr-FR" sz="2700" dirty="0"/>
          </a:p>
          <a:p>
            <a:pPr algn="just"/>
            <a:endParaRPr lang="fr-FR" sz="800" dirty="0"/>
          </a:p>
          <a:p>
            <a:pPr marL="144000" indent="0" algn="just">
              <a:buNone/>
            </a:pPr>
            <a:endParaRPr lang="fr-FR" sz="800" dirty="0"/>
          </a:p>
          <a:p>
            <a:pPr marL="542925" indent="0" algn="just">
              <a:buFontTx/>
              <a:buNone/>
            </a:pP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2925" indent="0" algn="just">
              <a:buFontTx/>
              <a:buNone/>
            </a:pP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0FAC1DAE-9E52-97C7-82AB-9E7BBE70E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006" y="274638"/>
            <a:ext cx="10496623" cy="778098"/>
          </a:xfrm>
        </p:spPr>
        <p:txBody>
          <a:bodyPr>
            <a:normAutofit/>
          </a:bodyPr>
          <a:lstStyle/>
          <a:p>
            <a:r>
              <a:rPr lang="fr-FR" dirty="0" err="1"/>
              <a:t>Methodologie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27408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F4BBA-0121-9AA4-043C-190BD5B0B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>
            <a:extLst>
              <a:ext uri="{FF2B5EF4-FFF2-40B4-BE49-F238E27FC236}">
                <a16:creationId xmlns:a16="http://schemas.microsoft.com/office/drawing/2014/main" id="{9B43A6F0-AC27-23A4-ABB5-8AE23E5C7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006" y="274638"/>
            <a:ext cx="10496623" cy="778098"/>
          </a:xfrm>
        </p:spPr>
        <p:txBody>
          <a:bodyPr>
            <a:normAutofit/>
          </a:bodyPr>
          <a:lstStyle/>
          <a:p>
            <a:r>
              <a:rPr lang="fr-FR" dirty="0"/>
              <a:t>Age et genre</a:t>
            </a:r>
            <a:endParaRPr lang="fr-BE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63A9F9A-4F9E-67E2-0C41-5AC5AAC9C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960" y="753614"/>
            <a:ext cx="3633531" cy="262760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4D8B255-55D6-6F41-F15A-313E40525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505" y="3597401"/>
            <a:ext cx="3535986" cy="26337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C83A4C2-0FB9-46D5-7470-60EC2FF36A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5"/>
          <a:stretch>
            <a:fillRect/>
          </a:stretch>
        </p:blipFill>
        <p:spPr bwMode="auto">
          <a:xfrm>
            <a:off x="1190738" y="912195"/>
            <a:ext cx="4484758" cy="25168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E5000DA-9BD1-A635-7B32-9FCD256A25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" r="5475"/>
          <a:stretch>
            <a:fillRect/>
          </a:stretch>
        </p:blipFill>
        <p:spPr bwMode="auto">
          <a:xfrm>
            <a:off x="1190738" y="3594533"/>
            <a:ext cx="4484758" cy="24876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752817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ersonnalisé 1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d18f177-1220-4841-9175-8d7304500607" xsi:nil="true"/>
    <lcf76f155ced4ddcb4097134ff3c332f xmlns="b16e0c7a-d025-4418-9d58-bcb58cd37a66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ED6478EE74644D8EBEBB4FE7B0F9B7" ma:contentTypeVersion="13" ma:contentTypeDescription="Create a new document." ma:contentTypeScope="" ma:versionID="06311993a5a65a24625d6db1da9d894e">
  <xsd:schema xmlns:xsd="http://www.w3.org/2001/XMLSchema" xmlns:xs="http://www.w3.org/2001/XMLSchema" xmlns:p="http://schemas.microsoft.com/office/2006/metadata/properties" xmlns:ns2="b16e0c7a-d025-4418-9d58-bcb58cd37a66" xmlns:ns3="4d18f177-1220-4841-9175-8d7304500607" targetNamespace="http://schemas.microsoft.com/office/2006/metadata/properties" ma:root="true" ma:fieldsID="65e12adc7b4871fec30307523d2498cc" ns2:_="" ns3:_="">
    <xsd:import namespace="b16e0c7a-d025-4418-9d58-bcb58cd37a66"/>
    <xsd:import namespace="4d18f177-1220-4841-9175-8d73045006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6e0c7a-d025-4418-9d58-bcb58cd37a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c22b278-09af-4a02-860a-c67d9bcb2f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18f177-1220-4841-9175-8d730450060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c5d7771-81f1-4865-94c6-ba05d2f30447}" ma:internalName="TaxCatchAll" ma:showField="CatchAllData" ma:web="4d18f177-1220-4841-9175-8d73045006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24C1DE0-2422-418B-BE41-35A25818C4A5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3b30462-7461-457b-a6e0-ec8479180e8d"/>
    <ds:schemaRef ds:uri="9ae952e1-b863-4ddb-b902-ad0f63105069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A503685-E2A4-4FE2-9DBD-F2AE40438C00}"/>
</file>

<file path=customXml/itemProps3.xml><?xml version="1.0" encoding="utf-8"?>
<ds:datastoreItem xmlns:ds="http://schemas.openxmlformats.org/officeDocument/2006/customXml" ds:itemID="{31D4AE42-C238-41AA-BAB6-513706F0EC6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cfba054c-0ace-42fc-8ddf-f56c5f5b6712}" enabled="1" method="Standard" siteId="{3e9f03cd-0512-46dc-b0d4-bb48fa70fcf2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16989</TotalTime>
  <Words>532</Words>
  <Application>Microsoft Office PowerPoint</Application>
  <PresentationFormat>Grand écran</PresentationFormat>
  <Paragraphs>104</Paragraphs>
  <Slides>30</Slides>
  <Notes>1</Notes>
  <HiddenSlides>4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5" baseType="lpstr">
      <vt:lpstr>Aptos</vt:lpstr>
      <vt:lpstr>Arial</vt:lpstr>
      <vt:lpstr>Arial Rounded MT Bold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Methodologie</vt:lpstr>
      <vt:lpstr>Age et genre</vt:lpstr>
      <vt:lpstr>Situation professionnelle / niveau d’étude</vt:lpstr>
      <vt:lpstr>Composition du ménage</vt:lpstr>
      <vt:lpstr>Facteurs clés d’usage – Cambio (en boucle / en station)</vt:lpstr>
      <vt:lpstr>Facteurs clés d’usage – Poppy (flotte libre)</vt:lpstr>
      <vt:lpstr>Utilisation des autres modes de transport</vt:lpstr>
      <vt:lpstr>Evolution de la possession automobile (situation actuelle)</vt:lpstr>
      <vt:lpstr>Evolution de la possession automobile (intention)</vt:lpstr>
      <vt:lpstr>Alternatives envisagées en cas de non-disponibilité de l’autopartage</vt:lpstr>
      <vt:lpstr>Taux de remplacement</vt:lpstr>
      <vt:lpstr>Présentation PowerPoint</vt:lpstr>
      <vt:lpstr>Gestion des acteurs &amp; partenaires</vt:lpstr>
      <vt:lpstr>Présentation PowerPoint</vt:lpstr>
      <vt:lpstr>Présentation PowerPoint</vt:lpstr>
      <vt:lpstr>Modification de l’arrêté/décret autopartage (2022)</vt:lpstr>
      <vt:lpstr>Evolution de l’offre</vt:lpstr>
      <vt:lpstr>Evolution de l’offre</vt:lpstr>
      <vt:lpstr>Evolution de la demande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joelle vandevoorde</dc:creator>
  <cp:lastModifiedBy>PREDALI Frédérique</cp:lastModifiedBy>
  <cp:revision>150</cp:revision>
  <cp:lastPrinted>2015-03-17T12:36:55Z</cp:lastPrinted>
  <dcterms:created xsi:type="dcterms:W3CDTF">2013-10-17T10:19:39Z</dcterms:created>
  <dcterms:modified xsi:type="dcterms:W3CDTF">2026-05-26T11:22:17Z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0x01010073ED6478EE74644D8EBEBB4FE7B0F9B7</vt:lpwstr>
  </property>
  <property fmtid="{D5CDD505-2E9C-101B-9397-08002B2CF9AE}" pid="3" name="ClassificationContentMarkingHeaderLocations">
    <vt:lpwstr>Thème Office:8</vt:lpwstr>
  </property>
  <property fmtid="{D5CDD505-2E9C-101B-9397-08002B2CF9AE}" pid="4" name="ClassificationContentMarkingHeaderText">
    <vt:lpwstr>GOB/SPRB - Intern/Interne</vt:lpwstr>
  </property>
</Properties>
</file>